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69" r:id="rId2"/>
    <p:sldId id="271" r:id="rId3"/>
    <p:sldId id="272" r:id="rId4"/>
    <p:sldId id="273" r:id="rId5"/>
    <p:sldId id="270" r:id="rId6"/>
    <p:sldId id="260" r:id="rId7"/>
    <p:sldId id="261" r:id="rId8"/>
    <p:sldId id="262" r:id="rId9"/>
    <p:sldId id="267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6ABFD5-B7C6-467D-A2F9-4E09D8A890CE}" type="datetimeFigureOut">
              <a:rPr lang="en-US" smtClean="0"/>
              <a:t>10/13/2017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638F20-1770-4D23-ABEF-4A6D4B2145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845206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FB97E8-4B19-4E66-8D5A-662D0F14B947}" type="datetimeFigureOut">
              <a:rPr lang="en-US" smtClean="0"/>
              <a:t>10/13/2017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9EEBA7-2D4C-4D93-92C2-86C1E234F9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20941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8A40CEE4-00AB-4636-92DE-B2F4AA1CC80F}" type="slidenum">
              <a:rPr lang="en-US" altLang="en-US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1</a:t>
            </a:fld>
            <a:endParaRPr lang="en-US" alt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altLang="en-US" dirty="0" smtClean="0"/>
          </a:p>
        </p:txBody>
      </p:sp>
      <p:sp>
        <p:nvSpPr>
          <p:cNvPr id="1843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50983A45-2754-41EE-9EBF-E371F5579E33}" type="slidenum">
              <a:rPr lang="en-US" altLang="en-US"/>
              <a:pPr eaLnBrk="1" hangingPunct="1"/>
              <a:t>9</a:t>
            </a:fld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65915-CAFC-495F-989F-5E45B808A00C}" type="datetimeFigureOut">
              <a:rPr lang="en-US" smtClean="0"/>
              <a:t>10/13/2017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E7950-2CF0-4FFA-879F-5142CC38E7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33788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65915-CAFC-495F-989F-5E45B808A00C}" type="datetimeFigureOut">
              <a:rPr lang="en-US" smtClean="0"/>
              <a:t>10/13/2017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E7950-2CF0-4FFA-879F-5142CC38E7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18138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65915-CAFC-495F-989F-5E45B808A00C}" type="datetimeFigureOut">
              <a:rPr lang="en-US" smtClean="0"/>
              <a:t>10/13/2017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E7950-2CF0-4FFA-879F-5142CC38E7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45790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65915-CAFC-495F-989F-5E45B808A00C}" type="datetimeFigureOut">
              <a:rPr lang="en-US" smtClean="0"/>
              <a:t>10/13/2017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E7950-2CF0-4FFA-879F-5142CC38E7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06497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65915-CAFC-495F-989F-5E45B808A00C}" type="datetimeFigureOut">
              <a:rPr lang="en-US" smtClean="0"/>
              <a:t>10/13/2017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E7950-2CF0-4FFA-879F-5142CC38E7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09711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65915-CAFC-495F-989F-5E45B808A00C}" type="datetimeFigureOut">
              <a:rPr lang="en-US" smtClean="0"/>
              <a:t>10/13/2017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E7950-2CF0-4FFA-879F-5142CC38E7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51014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65915-CAFC-495F-989F-5E45B808A00C}" type="datetimeFigureOut">
              <a:rPr lang="en-US" smtClean="0"/>
              <a:t>10/13/2017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E7950-2CF0-4FFA-879F-5142CC38E7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89099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65915-CAFC-495F-989F-5E45B808A00C}" type="datetimeFigureOut">
              <a:rPr lang="en-US" smtClean="0"/>
              <a:t>10/13/2017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E7950-2CF0-4FFA-879F-5142CC38E7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76453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65915-CAFC-495F-989F-5E45B808A00C}" type="datetimeFigureOut">
              <a:rPr lang="en-US" smtClean="0"/>
              <a:t>10/13/2017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E7950-2CF0-4FFA-879F-5142CC38E7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7169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65915-CAFC-495F-989F-5E45B808A00C}" type="datetimeFigureOut">
              <a:rPr lang="en-US" smtClean="0"/>
              <a:t>10/13/2017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E7950-2CF0-4FFA-879F-5142CC38E7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44503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65915-CAFC-495F-989F-5E45B808A00C}" type="datetimeFigureOut">
              <a:rPr lang="en-US" smtClean="0"/>
              <a:t>10/13/2017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E7950-2CF0-4FFA-879F-5142CC38E7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71856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C65915-CAFC-495F-989F-5E45B808A00C}" type="datetimeFigureOut">
              <a:rPr lang="en-US" smtClean="0"/>
              <a:t>10/13/2017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DE7950-2CF0-4FFA-879F-5142CC38E7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43121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4"/>
          <p:cNvSpPr>
            <a:spLocks noGrp="1" noChangeArrowheads="1"/>
          </p:cNvSpPr>
          <p:nvPr>
            <p:ph type="title"/>
          </p:nvPr>
        </p:nvSpPr>
        <p:spPr>
          <a:xfrm>
            <a:off x="234950" y="0"/>
            <a:ext cx="8756650" cy="1143000"/>
          </a:xfrm>
        </p:spPr>
        <p:txBody>
          <a:bodyPr>
            <a:normAutofit fontScale="90000"/>
          </a:bodyPr>
          <a:lstStyle/>
          <a:p>
            <a:r>
              <a:rPr lang="en-US" altLang="en-US" sz="3800" dirty="0" smtClean="0">
                <a:solidFill>
                  <a:srgbClr val="7030A0"/>
                </a:solidFill>
              </a:rPr>
              <a:t>Me llamo __________ Clase 701</a:t>
            </a:r>
            <a:br>
              <a:rPr lang="en-US" altLang="en-US" sz="3800" dirty="0" smtClean="0">
                <a:solidFill>
                  <a:srgbClr val="7030A0"/>
                </a:solidFill>
              </a:rPr>
            </a:br>
            <a:r>
              <a:rPr lang="en-US" altLang="en-US" sz="3800" dirty="0" smtClean="0">
                <a:solidFill>
                  <a:srgbClr val="7030A0"/>
                </a:solidFill>
              </a:rPr>
              <a:t>La fecha es el 16 de </a:t>
            </a:r>
            <a:r>
              <a:rPr lang="en-US" altLang="en-US" sz="3600" dirty="0" err="1" smtClean="0">
                <a:solidFill>
                  <a:srgbClr val="7030A0"/>
                </a:solidFill>
              </a:rPr>
              <a:t>octubre</a:t>
            </a:r>
            <a:r>
              <a:rPr lang="en-US" altLang="en-US" sz="3800" dirty="0" smtClean="0">
                <a:solidFill>
                  <a:srgbClr val="7030A0"/>
                </a:solidFill>
              </a:rPr>
              <a:t> del 2017</a:t>
            </a:r>
          </a:p>
        </p:txBody>
      </p:sp>
      <p:sp>
        <p:nvSpPr>
          <p:cNvPr id="12291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152400" y="1184275"/>
            <a:ext cx="8991600" cy="4530725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None/>
            </a:pPr>
            <a:r>
              <a:rPr lang="en-US" altLang="en-US" sz="2800" b="1" dirty="0" err="1" smtClean="0">
                <a:solidFill>
                  <a:srgbClr val="FF0000"/>
                </a:solidFill>
              </a:rPr>
              <a:t>Proposito</a:t>
            </a:r>
            <a:r>
              <a:rPr lang="en-US" altLang="en-US" sz="2800" b="1" dirty="0" smtClean="0">
                <a:solidFill>
                  <a:srgbClr val="FF0000"/>
                </a:solidFill>
              </a:rPr>
              <a:t> # 14: </a:t>
            </a:r>
            <a:r>
              <a:rPr lang="en-US" altLang="en-US" sz="2800" dirty="0" smtClean="0"/>
              <a:t>¿Como es el </a:t>
            </a:r>
            <a:r>
              <a:rPr lang="en-US" altLang="en-US" sz="2800" dirty="0" err="1" smtClean="0"/>
              <a:t>apartamento</a:t>
            </a:r>
            <a:r>
              <a:rPr lang="en-US" altLang="en-US" sz="2800" dirty="0" smtClean="0"/>
              <a:t> de </a:t>
            </a:r>
            <a:r>
              <a:rPr lang="en-US" altLang="en-US" sz="2800" dirty="0" err="1" smtClean="0"/>
              <a:t>tu</a:t>
            </a:r>
            <a:r>
              <a:rPr lang="en-US" altLang="en-US" sz="2800" dirty="0" smtClean="0"/>
              <a:t> </a:t>
            </a:r>
            <a:r>
              <a:rPr lang="en-US" altLang="en-US" sz="2800" dirty="0" err="1" smtClean="0"/>
              <a:t>sueños</a:t>
            </a:r>
            <a:r>
              <a:rPr lang="en-US" altLang="en-US" sz="2800" dirty="0" smtClean="0"/>
              <a:t>?</a:t>
            </a:r>
          </a:p>
          <a:p>
            <a:pPr>
              <a:buFont typeface="Wingdings" pitchFamily="2" charset="2"/>
              <a:buNone/>
            </a:pPr>
            <a:r>
              <a:rPr lang="en-US" altLang="en-US" sz="2800" i="1" dirty="0" smtClean="0">
                <a:solidFill>
                  <a:schemeClr val="tx2"/>
                </a:solidFill>
              </a:rPr>
              <a:t>L.O: to review the possessive adjectives</a:t>
            </a:r>
          </a:p>
          <a:p>
            <a:pPr>
              <a:buFont typeface="Wingdings" pitchFamily="2" charset="2"/>
              <a:buNone/>
            </a:pPr>
            <a:r>
              <a:rPr lang="en-US" altLang="en-US" sz="2800" b="1" dirty="0" err="1" smtClean="0">
                <a:solidFill>
                  <a:srgbClr val="FF0000"/>
                </a:solidFill>
              </a:rPr>
              <a:t>Actividad</a:t>
            </a:r>
            <a:r>
              <a:rPr lang="en-US" altLang="en-US" sz="2800" b="1" dirty="0" smtClean="0">
                <a:solidFill>
                  <a:srgbClr val="FF0000"/>
                </a:solidFill>
              </a:rPr>
              <a:t> </a:t>
            </a:r>
            <a:r>
              <a:rPr lang="en-US" altLang="en-US" sz="2800" b="1" dirty="0" err="1" smtClean="0">
                <a:solidFill>
                  <a:srgbClr val="FF0000"/>
                </a:solidFill>
              </a:rPr>
              <a:t>Inicial</a:t>
            </a:r>
            <a:r>
              <a:rPr lang="en-US" altLang="en-US" sz="2800" b="1" dirty="0" smtClean="0">
                <a:solidFill>
                  <a:srgbClr val="FF0000"/>
                </a:solidFill>
              </a:rPr>
              <a:t>:</a:t>
            </a:r>
            <a:r>
              <a:rPr lang="en-US" altLang="en-US" sz="2800" b="1" dirty="0" smtClean="0">
                <a:solidFill>
                  <a:schemeClr val="tx2"/>
                </a:solidFill>
              </a:rPr>
              <a:t> </a:t>
            </a:r>
            <a:r>
              <a:rPr lang="en-US" altLang="en-US" sz="2800" dirty="0" smtClean="0">
                <a:latin typeface="Times New Roman" pitchFamily="18" charset="0"/>
              </a:rPr>
              <a:t>Identify the rooms in the house:</a:t>
            </a:r>
          </a:p>
          <a:p>
            <a:pPr>
              <a:buFont typeface="Wingdings" pitchFamily="2" charset="2"/>
              <a:buNone/>
            </a:pPr>
            <a:endParaRPr lang="en-US" altLang="en-US" sz="2800" dirty="0" smtClean="0">
              <a:solidFill>
                <a:schemeClr val="accent1"/>
              </a:solidFill>
              <a:latin typeface="Times New Roman" pitchFamily="18" charset="0"/>
            </a:endParaRPr>
          </a:p>
          <a:p>
            <a:pPr>
              <a:buFont typeface="Wingdings" pitchFamily="2" charset="2"/>
              <a:buNone/>
            </a:pPr>
            <a:endParaRPr lang="en-US" altLang="en-US" sz="2800" dirty="0" smtClean="0">
              <a:solidFill>
                <a:schemeClr val="accent1"/>
              </a:solidFill>
              <a:latin typeface="Times New Roman" pitchFamily="18" charset="0"/>
            </a:endParaRPr>
          </a:p>
          <a:p>
            <a:pPr>
              <a:buFont typeface="Wingdings" pitchFamily="2" charset="2"/>
              <a:buNone/>
            </a:pPr>
            <a:endParaRPr lang="en-US" altLang="en-US" sz="2800" dirty="0" smtClean="0">
              <a:solidFill>
                <a:schemeClr val="accent1"/>
              </a:solidFill>
              <a:latin typeface="Times New Roman" pitchFamily="18" charset="0"/>
            </a:endParaRPr>
          </a:p>
          <a:p>
            <a:pPr>
              <a:buFont typeface="Wingdings" pitchFamily="2" charset="2"/>
              <a:buNone/>
            </a:pPr>
            <a:endParaRPr lang="en-US" altLang="en-US" sz="2800" dirty="0" smtClean="0">
              <a:solidFill>
                <a:schemeClr val="accent1"/>
              </a:solidFill>
              <a:latin typeface="Times New Roman" pitchFamily="18" charset="0"/>
            </a:endParaRPr>
          </a:p>
          <a:p>
            <a:pPr>
              <a:buFont typeface="Wingdings" pitchFamily="2" charset="2"/>
              <a:buNone/>
            </a:pPr>
            <a:endParaRPr lang="en-US" altLang="en-US" sz="2800" dirty="0" smtClean="0">
              <a:solidFill>
                <a:schemeClr val="accent1"/>
              </a:solidFill>
              <a:latin typeface="Times New Roman" pitchFamily="18" charset="0"/>
            </a:endParaRPr>
          </a:p>
          <a:p>
            <a:pPr>
              <a:buFont typeface="Wingdings" pitchFamily="2" charset="2"/>
              <a:buNone/>
            </a:pPr>
            <a:endParaRPr lang="en-US" altLang="en-US" sz="2800" dirty="0" smtClean="0">
              <a:solidFill>
                <a:schemeClr val="accent1"/>
              </a:solidFill>
              <a:latin typeface="Times New Roman" pitchFamily="18" charset="0"/>
            </a:endParaRPr>
          </a:p>
        </p:txBody>
      </p:sp>
      <p:pic>
        <p:nvPicPr>
          <p:cNvPr id="12292" name="Picture 7" descr="ROOMS%252Bword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4063" y="2819400"/>
            <a:ext cx="5748337" cy="3484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3" name="Text Box 8"/>
          <p:cNvSpPr txBox="1">
            <a:spLocks noChangeArrowheads="1"/>
          </p:cNvSpPr>
          <p:nvPr/>
        </p:nvSpPr>
        <p:spPr bwMode="auto">
          <a:xfrm>
            <a:off x="2482850" y="3505200"/>
            <a:ext cx="1098550" cy="2444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000"/>
          </a:p>
        </p:txBody>
      </p:sp>
      <p:sp>
        <p:nvSpPr>
          <p:cNvPr id="12294" name="Text Box 9"/>
          <p:cNvSpPr txBox="1">
            <a:spLocks noChangeArrowheads="1"/>
          </p:cNvSpPr>
          <p:nvPr/>
        </p:nvSpPr>
        <p:spPr bwMode="auto">
          <a:xfrm>
            <a:off x="4572000" y="3505200"/>
            <a:ext cx="1219200" cy="2444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000"/>
          </a:p>
        </p:txBody>
      </p:sp>
      <p:sp>
        <p:nvSpPr>
          <p:cNvPr id="12295" name="Text Box 10"/>
          <p:cNvSpPr txBox="1">
            <a:spLocks noChangeArrowheads="1"/>
          </p:cNvSpPr>
          <p:nvPr/>
        </p:nvSpPr>
        <p:spPr bwMode="auto">
          <a:xfrm>
            <a:off x="6629400" y="3184525"/>
            <a:ext cx="1098550" cy="2444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000"/>
          </a:p>
        </p:txBody>
      </p:sp>
      <p:sp>
        <p:nvSpPr>
          <p:cNvPr id="12296" name="Text Box 11"/>
          <p:cNvSpPr txBox="1">
            <a:spLocks noChangeArrowheads="1"/>
          </p:cNvSpPr>
          <p:nvPr/>
        </p:nvSpPr>
        <p:spPr bwMode="auto">
          <a:xfrm>
            <a:off x="2514600" y="4860925"/>
            <a:ext cx="1403350" cy="2444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000"/>
          </a:p>
        </p:txBody>
      </p:sp>
      <p:sp>
        <p:nvSpPr>
          <p:cNvPr id="12297" name="Text Box 12"/>
          <p:cNvSpPr txBox="1">
            <a:spLocks noChangeArrowheads="1"/>
          </p:cNvSpPr>
          <p:nvPr/>
        </p:nvSpPr>
        <p:spPr bwMode="auto">
          <a:xfrm>
            <a:off x="4616450" y="4860925"/>
            <a:ext cx="1098550" cy="2444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000"/>
          </a:p>
        </p:txBody>
      </p:sp>
      <p:pic>
        <p:nvPicPr>
          <p:cNvPr id="12298" name="Picture 14" descr="ANd9GcQ-8Dxb30VwwItBJE97hG9gxmtHGvBrypvQDkPK5LGB6JJ_5HCQp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" y="4038600"/>
            <a:ext cx="2079625" cy="2163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63" name="Text Box 15"/>
          <p:cNvSpPr txBox="1">
            <a:spLocks noChangeArrowheads="1"/>
          </p:cNvSpPr>
          <p:nvPr/>
        </p:nvSpPr>
        <p:spPr bwMode="auto">
          <a:xfrm>
            <a:off x="2279650" y="3657600"/>
            <a:ext cx="311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en-US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</a:p>
        </p:txBody>
      </p:sp>
      <p:sp>
        <p:nvSpPr>
          <p:cNvPr id="2064" name="Text Box 16"/>
          <p:cNvSpPr txBox="1">
            <a:spLocks noChangeArrowheads="1"/>
          </p:cNvSpPr>
          <p:nvPr/>
        </p:nvSpPr>
        <p:spPr bwMode="auto">
          <a:xfrm>
            <a:off x="76200" y="4038600"/>
            <a:ext cx="311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en-US" b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</a:t>
            </a:r>
          </a:p>
        </p:txBody>
      </p:sp>
      <p:sp>
        <p:nvSpPr>
          <p:cNvPr id="2065" name="Text Box 17"/>
          <p:cNvSpPr txBox="1">
            <a:spLocks noChangeArrowheads="1"/>
          </p:cNvSpPr>
          <p:nvPr/>
        </p:nvSpPr>
        <p:spPr bwMode="auto">
          <a:xfrm>
            <a:off x="3657600" y="5105400"/>
            <a:ext cx="311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en-US" b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3</a:t>
            </a:r>
          </a:p>
        </p:txBody>
      </p:sp>
      <p:sp>
        <p:nvSpPr>
          <p:cNvPr id="2066" name="Text Box 18"/>
          <p:cNvSpPr txBox="1">
            <a:spLocks noChangeArrowheads="1"/>
          </p:cNvSpPr>
          <p:nvPr/>
        </p:nvSpPr>
        <p:spPr bwMode="auto">
          <a:xfrm>
            <a:off x="4191000" y="3505200"/>
            <a:ext cx="311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en-US" b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4</a:t>
            </a:r>
          </a:p>
        </p:txBody>
      </p:sp>
      <p:sp>
        <p:nvSpPr>
          <p:cNvPr id="2068" name="Text Box 20"/>
          <p:cNvSpPr txBox="1">
            <a:spLocks noChangeArrowheads="1"/>
          </p:cNvSpPr>
          <p:nvPr/>
        </p:nvSpPr>
        <p:spPr bwMode="auto">
          <a:xfrm>
            <a:off x="4572000" y="5867400"/>
            <a:ext cx="311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en-US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5</a:t>
            </a:r>
          </a:p>
        </p:txBody>
      </p:sp>
      <p:sp>
        <p:nvSpPr>
          <p:cNvPr id="2069" name="Text Box 21"/>
          <p:cNvSpPr txBox="1">
            <a:spLocks noChangeArrowheads="1"/>
          </p:cNvSpPr>
          <p:nvPr/>
        </p:nvSpPr>
        <p:spPr bwMode="auto">
          <a:xfrm>
            <a:off x="7391400" y="4572000"/>
            <a:ext cx="311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en-US" b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2187647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81000" y="0"/>
            <a:ext cx="8229600" cy="1143000"/>
          </a:xfrm>
        </p:spPr>
        <p:txBody>
          <a:bodyPr/>
          <a:lstStyle/>
          <a:p>
            <a:r>
              <a:rPr lang="es-ES" altLang="en-US" b="1" smtClean="0">
                <a:solidFill>
                  <a:srgbClr val="00B050"/>
                </a:solidFill>
              </a:rPr>
              <a:t>La cocina…</a:t>
            </a: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20" t="5049" r="15964" b="4477"/>
          <a:stretch>
            <a:fillRect/>
          </a:stretch>
        </p:blipFill>
        <p:spPr bwMode="auto">
          <a:xfrm>
            <a:off x="155575" y="1430338"/>
            <a:ext cx="2076450" cy="3409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-3804" y="4874306"/>
            <a:ext cx="2395207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n-US" sz="2200" dirty="0">
                <a:latin typeface="Comic Sans MS" pitchFamily="66" charset="0"/>
              </a:rPr>
              <a:t>La nevera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n-US" sz="2200" dirty="0">
                <a:latin typeface="Comic Sans MS" pitchFamily="66" charset="0"/>
              </a:rPr>
              <a:t>La </a:t>
            </a:r>
            <a:r>
              <a:rPr lang="es-ES" altLang="en-US" sz="2200" dirty="0" smtClean="0">
                <a:latin typeface="Comic Sans MS" pitchFamily="66" charset="0"/>
              </a:rPr>
              <a:t>refrigeradora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200" dirty="0" smtClean="0">
                <a:solidFill>
                  <a:srgbClr val="FF0000"/>
                </a:solidFill>
                <a:latin typeface="Comic Sans MS" pitchFamily="66" charset="0"/>
              </a:rPr>
              <a:t>refrigerator</a:t>
            </a:r>
            <a:r>
              <a:rPr lang="en-US" altLang="en-US" sz="2200" dirty="0" smtClean="0">
                <a:latin typeface="Comic Sans MS" pitchFamily="66" charset="0"/>
              </a:rPr>
              <a:t> </a:t>
            </a:r>
            <a:endParaRPr lang="en-US" altLang="en-US" sz="2200" dirty="0">
              <a:latin typeface="Comic Sans MS" pitchFamily="66" charset="0"/>
            </a:endParaRPr>
          </a:p>
        </p:txBody>
      </p:sp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9963" y="2527300"/>
            <a:ext cx="2171700" cy="2312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126" name="Text Box 6"/>
          <p:cNvSpPr txBox="1">
            <a:spLocks noChangeArrowheads="1"/>
          </p:cNvSpPr>
          <p:nvPr/>
        </p:nvSpPr>
        <p:spPr bwMode="auto">
          <a:xfrm>
            <a:off x="2555875" y="1390471"/>
            <a:ext cx="1539204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n-US" sz="2400" dirty="0">
                <a:latin typeface="Comic Sans MS" pitchFamily="66" charset="0"/>
              </a:rPr>
              <a:t>La estufa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n-US" sz="2400" dirty="0">
                <a:latin typeface="Comic Sans MS" pitchFamily="66" charset="0"/>
              </a:rPr>
              <a:t>La </a:t>
            </a:r>
            <a:r>
              <a:rPr lang="es-ES" altLang="en-US" sz="2400" dirty="0" smtClean="0">
                <a:latin typeface="Comic Sans MS" pitchFamily="66" charset="0"/>
              </a:rPr>
              <a:t>cocina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n-US" sz="2400" dirty="0" err="1" smtClean="0">
                <a:solidFill>
                  <a:srgbClr val="FF0000"/>
                </a:solidFill>
                <a:latin typeface="Comic Sans MS" pitchFamily="66" charset="0"/>
              </a:rPr>
              <a:t>stove</a:t>
            </a:r>
            <a:endParaRPr lang="es-ES" altLang="en-US" sz="24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pic>
        <p:nvPicPr>
          <p:cNvPr id="7175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1238" y="2224088"/>
            <a:ext cx="1746250" cy="1973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128" name="Text Box 8"/>
          <p:cNvSpPr txBox="1">
            <a:spLocks noChangeArrowheads="1"/>
          </p:cNvSpPr>
          <p:nvPr/>
        </p:nvSpPr>
        <p:spPr bwMode="auto">
          <a:xfrm>
            <a:off x="7661275" y="4343400"/>
            <a:ext cx="1287532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n-US" sz="2400" dirty="0">
                <a:latin typeface="Comic Sans MS" pitchFamily="66" charset="0"/>
              </a:rPr>
              <a:t>El </a:t>
            </a:r>
            <a:r>
              <a:rPr lang="es-ES" altLang="en-US" sz="2400" dirty="0" smtClean="0">
                <a:latin typeface="Comic Sans MS" pitchFamily="66" charset="0"/>
              </a:rPr>
              <a:t>radio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n-US" sz="2400" dirty="0" smtClean="0">
                <a:solidFill>
                  <a:srgbClr val="FF0000"/>
                </a:solidFill>
                <a:latin typeface="Comic Sans MS" pitchFamily="66" charset="0"/>
              </a:rPr>
              <a:t>radio</a:t>
            </a:r>
            <a:endParaRPr lang="es-ES" altLang="en-US" sz="24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pic>
        <p:nvPicPr>
          <p:cNvPr id="7177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5700" y="4168775"/>
            <a:ext cx="1663700" cy="2079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130" name="Text Box 10"/>
          <p:cNvSpPr txBox="1">
            <a:spLocks noChangeArrowheads="1"/>
          </p:cNvSpPr>
          <p:nvPr/>
        </p:nvSpPr>
        <p:spPr bwMode="auto">
          <a:xfrm>
            <a:off x="4095079" y="6164263"/>
            <a:ext cx="2973891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n-US" sz="2200" dirty="0">
                <a:latin typeface="Comic Sans MS" pitchFamily="66" charset="0"/>
              </a:rPr>
              <a:t>El cesto </a:t>
            </a:r>
            <a:r>
              <a:rPr lang="es-ES" altLang="en-US" sz="2200" i="1" dirty="0">
                <a:latin typeface="Comic Sans MS" pitchFamily="66" charset="0"/>
              </a:rPr>
              <a:t>(tacho) </a:t>
            </a:r>
            <a:r>
              <a:rPr lang="es-ES" altLang="en-US" sz="2200" dirty="0">
                <a:latin typeface="Comic Sans MS" pitchFamily="66" charset="0"/>
              </a:rPr>
              <a:t>para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n-US" sz="2200" dirty="0">
                <a:latin typeface="Comic Sans MS" pitchFamily="66" charset="0"/>
              </a:rPr>
              <a:t>la </a:t>
            </a:r>
            <a:r>
              <a:rPr lang="es-ES" altLang="en-US" sz="2200" dirty="0" smtClean="0">
                <a:latin typeface="Comic Sans MS" pitchFamily="66" charset="0"/>
              </a:rPr>
              <a:t>basura</a:t>
            </a:r>
            <a:r>
              <a:rPr lang="es-ES" altLang="en-US" sz="2200" dirty="0" smtClean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es-ES" altLang="en-US" sz="2200" dirty="0" err="1" smtClean="0">
                <a:solidFill>
                  <a:srgbClr val="FF0000"/>
                </a:solidFill>
                <a:latin typeface="Comic Sans MS" pitchFamily="66" charset="0"/>
              </a:rPr>
              <a:t>garbage</a:t>
            </a:r>
            <a:r>
              <a:rPr lang="es-ES" altLang="en-US" sz="2200" dirty="0" smtClean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es-ES" altLang="en-US" sz="2200" dirty="0" err="1" smtClean="0">
                <a:solidFill>
                  <a:srgbClr val="FF0000"/>
                </a:solidFill>
                <a:latin typeface="Comic Sans MS" pitchFamily="66" charset="0"/>
              </a:rPr>
              <a:t>bin</a:t>
            </a:r>
            <a:endParaRPr lang="es-ES" altLang="en-US" sz="2200" dirty="0">
              <a:latin typeface="Comic Sans MS" pitchFamily="66" charset="0"/>
            </a:endParaRPr>
          </a:p>
        </p:txBody>
      </p:sp>
      <p:pic>
        <p:nvPicPr>
          <p:cNvPr id="7179" name="Picture 2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3263" y="1430338"/>
            <a:ext cx="2649537" cy="193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146" name="Text Box 26"/>
          <p:cNvSpPr txBox="1">
            <a:spLocks noChangeArrowheads="1"/>
          </p:cNvSpPr>
          <p:nvPr/>
        </p:nvSpPr>
        <p:spPr bwMode="auto">
          <a:xfrm>
            <a:off x="4822825" y="3429000"/>
            <a:ext cx="1818126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n-US" sz="2200" dirty="0">
                <a:latin typeface="Comic Sans MS" pitchFamily="66" charset="0"/>
              </a:rPr>
              <a:t>El </a:t>
            </a:r>
            <a:r>
              <a:rPr lang="es-ES" altLang="en-US" sz="2200" dirty="0" smtClean="0">
                <a:latin typeface="Comic Sans MS" pitchFamily="66" charset="0"/>
              </a:rPr>
              <a:t>lavaplatos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n-US" sz="2200" dirty="0" err="1" smtClean="0">
                <a:solidFill>
                  <a:srgbClr val="FF0000"/>
                </a:solidFill>
                <a:latin typeface="Comic Sans MS" pitchFamily="66" charset="0"/>
              </a:rPr>
              <a:t>kitchen</a:t>
            </a:r>
            <a:r>
              <a:rPr lang="es-ES" altLang="en-US" sz="2200" dirty="0" smtClean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es-ES" altLang="en-US" sz="2200" dirty="0" err="1" smtClean="0">
                <a:solidFill>
                  <a:srgbClr val="FF0000"/>
                </a:solidFill>
                <a:latin typeface="Comic Sans MS" pitchFamily="66" charset="0"/>
              </a:rPr>
              <a:t>sink</a:t>
            </a:r>
            <a:endParaRPr lang="es-ES" altLang="en-US" sz="22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7181" name="AutoShape 2" descr="data:image/jpeg;base64,/9j/4AAQSkZJRgABAQAAAQABAAD/2wCEAAkGBg8SEBAQEA8PDw0PEA8QDw8PDw8PDQ8NFBAVFBQQFBQXHCYeFxkjGRIUHy8gJCcpLSwsFR4xQTAqNSYrLCkBCQoKDgwOGg8PFyocHx0pKSksKSovKSksKSkpLCwsKTUsKTUsKTUpKiw1LCkpKSkpLCksKTUpMywpKSkzKSkuKf/AABEIAO8A0wMBIgACEQEDEQH/xAAcAAADAAMBAQEAAAAAAAAAAAAAAwQFBgcCAQj/xABDEAACAQEEBgYEDAUEAwAAAAAAAQIDBAURMQYSIUFxgTJRYXORsiIzUrEHEyM0QnKCobPB0fAkkqLC4RQVU5NDYoP/xAAaAQACAwEBAAAAAAAAAAAAAAAAAwECBAUG/8QALxEBAAICAQIEAwYHAAAAAAAAAAECAxEEMUESIVFxEzM0BSIyYYGxFCRCkaHR8P/aAAwDAQACEQMRAD8A7gAAVAAAAAADEAAPmsusNYkPoHzH94MNb94MA+gfMf3gwxAPoHzWR8111rxAPQABAAAAAAAAAAAAAAAAAAAAAAAB8lJI+Tmkm3kk231JGOue8VWj8YmsZbvZjuiSGSTfV4hh2n0AD5qo+4AfGyA+nzE+M8MA9ymkTzq9p6mhEyAJ131sTK0S9pnyQmaJhD1K2T3SYuV4VPax4ipoVJESDne011eCPiv+a3J+KI5iKqQJZiGk8fpRa8GV0L/oy+kk+3YajUkhIbDodOvF5NDDQLPbqlN4xk+Dexm5XbaZTpxm00pYbHu4dhMSFoAAAAAAAAAAAAABPeL+Rq91U8jOQ3PpJOztrF4azfZg92B1y9PUVu6qeRnBrS9r4isk6MpG3U7r+EGjPCM2kzYrNfNCeU14n50tU2mmm09pZYr+rw6NR89ov+I11hf4M9n6LjUTyaYNnE7Dp7aItY7V2No2KxfCQ9mtrLik0WjkY/VX4V47OkOQuUzVrNp3SlnKOPbsMhDSai/Z/mGRas9JUms94ZSUhM5E0b7s7/xJDFa7O978UTuEeb5KYmUynXs/tS8UfMLM/pv+ZEzMeqNIJTFTmZT4iy76i5zR4bsKznB/bk/cVm1Y6zC0RPow05CakzP/AOqsKyUH9ly94f79Z49GH8sEhc58UdbQmMdp6Q1yN31p9GnN9uq0vFltDRevLpasF2vF+CMnLSdbqb5sW77qy2rCPYliKnmYY6TteMN+8H2TRyhT9Ko/jGt8tkFy/UZK9oyqU6dPatdYvdgtyMNbrTKWGtJv3eB8ul/LU/r/AJMRHOm+SKVjUbM+B4azMtwAAOmygAAAAAAAAAAJL3+b1+5q+RnBbTm+J3m+Pm9fua34bODWrOXERmNxsTbM1zFRY215rmKiY7NlVNIsokVIspbjJc1bTkVU2SUymBnsYqpsqp1H1vxI6ZRTE7mBpZCb62OhIliPgym5RpQpDoSERY2BWZGjoyGQYmI2JXY0bFltN7EQxZbDLwGYkWeLTuPVgpuU4pZ47Hjg8TzaN3M+WWtqSUt+P5DYnV9q63DOxstVZVJL7cn7xkbXWh0sJrkn4r9DX7Zfrj0p4dmP5EUdJo44a75tmiORav4JmPeSvhb66bxZrdCexbJey8+XWVGlWW+Iyw2rsazTNlu28FNKLfpbn7S/U6PG5sZJ8F/Kf3ZsuHw+cMgAAdFnAAABFfXza0dzV/DZwi1Zy4nd76+bWjuav4bOD2p7ZcRGbsbjYi15rmLiMtea5i4mOzZCikiykR0yuiZLnQsplVMlpspgZrLwpgPpsngyiAhKmDHQJ4MogVQdAdERBDYlAfEbETAbEgGougQIuiNxK2LtLyPFCzyqShTi1Fzlhi1jh6LxfgerRmUXIv4ij9t/0M0YqxbLET6/6UvOqM5ZdHrPCOHxcZt9KdRKU5c3lwRqmlmj6p+mo40JbMc3Tl1Ps6mb8JtVljUhKnNYwmmpLsPRzir4fDEObF5id7cZjWlTlm9Xrxy/VG0XJe7xSbweafaa5ftglQrToz26r9F+1B7Yy8Ce7bY08OrLh1HB5OLwzuvk6tJ8VXZrDalOClvya7Sk1bRe88cFjslgn9bczaTs8XN8bHFp693My08FtAAA0lIr6+bWjuav4bOD2vpM7xfXza0dzV/DZwe2LaxGbsbjYi15rmLiMtea5i4mKzZB9IspEdIspbjLc6FdMppk1Mppmey6imiiDEUx8GIlKimPjkIgOgLB0B0RMBsWVQdEbEVEZEjuDYouiRQWRbEbiVsVac1wLLg+cU+yNT3EVoz5Fuji/iI93U98TVx/nx7lZPwS2wAA9K5jQvhQu/ZRtCWTdKb7MHKP9xzyFTCSZ2LTiy69hr7NsEqi+zJN/dicYkzl8yv3vd0uLO66bpo5bHiljh1dj3M6ZZq2vCMl9JJ/4OPXHW2xfA6pcVXWpLsk/vwf5iPs2+rzRXl18tskAAdtz0d8/N6/c1fIzgttXpPmd6vf5vX7mr5GcGt3SEZj8TD2rNczxEZas1zFxMdmqD6RZSI6RXSMtzoWUymBLTKaZmsYpplECemPiIlMqID4MRBjoMWiTosdATEdAqg1DYCYjoEdwdTe1cS1MhpZotiOxKWJtD28i3Rn1/CnPzRIbTnyL9F/Xvu5+aJp431Ee5eX5ctsAAPSuYhv2lrWa0R66FVf0M4NrZne74qqNnrye6jVfhBnA2tpzud2b+H3Zq5pZHUdFZ4wkvqv7n+hzC545HTNEujPhD3yObwZ/mP7ncv8DYAAD0blJL2X8PX7mr5GcFtubO93n6it3VTyM4Jbl6TEZjsTEWzNcxaG2vdxFRMdmuD6ZXT3ElJldIyXOhXAppsmgU0zPZdRBlECemPihErKID4E8B8BcoPiOiIiOiVQbEdETEbEgHUc0WxI6K2lkR+NSxFozL9FfXS7uXmiY+0vaZHRT1svqPzRNHF+or7l5fly2sAA9K5jC6ZWjUsNpftU3BcZtR/M4uqe3mdL+E28MKdGgntnJ1J/VisIrm3/AEmg0KGLOPz7x4tejp8Ouq7ZO6KGxcjoui0PRm+2C8E3/cabdtk2LsWP34G+XBRwop+3KUuWS+6KM/2bWZy+L8kcu33WTAAPQOamvL1NXuqnkZwO3Zs77ePqavdVPKzgduW18xGY7Ew9rzXMXEZas1zFxMVmuD6RXSJKZXS3Ga51VdMopk0CimZrLqabKIsnpjoCJWlTBj4k8B8BdkHRGwYqI2JVB8WMiKiNgAPoZlsSShn4lUR+PopJFpzZktFF8pP6j80TG2jN8vcZTRRenP6r8yH8T6iP+7F5vly2g8zmkm20kk228kus9GnaYX9ipWai8W9laayS300+vr8D0GbLXFSbWc/HSb21DUL9vJ2m0Tq7dVtRprcqUej47ZfaPVgse1bBlmu/sNgu27VisdkUsZPqieWyZLZr/nLs+VK+xllsj1YRS9OrJJdkck/z5G50aSjGMVlFKK4JYGFuahr1JVsMIRxhSXDY3yWzmzOnoODh8FN+v7OXnv4raAABuZ094eqq93U8rOB2/N8Wd8vH1NXu6nlZwO8OkxGbsdhYe1ZrmeIo92rNczzBbDFZrgymWUiSkiumZrnQqgUwJ6Y+BmsuogPixEB8EInqsoiPgIgPiLmUHQHQExGwKoOgNiKiOgAPoZlcSShmWRH4+ikprRm+XuLrgtip68tVy3YRw7HvIbRmzzYLSo6y65L3f4IpknHfx17Ca+KumUt9916mMYx+Khvwbc2urHdyMTSuxt5GUp3hD6UcX4BUvyEV6KjHt3jL5LZ53e36K1iKRqsPtmuqMVjPBdj2eI2jTdaXxVL0aSadSa6v16vEVZbHXtDxetTpb5yTTl9SLz4vZxNlsljhTgoQWEV4t9be9nQ4vE35zGo/zLPlza8oncvdGjGMVGKwjFJJdSGAB2WIAAAE94+pq93U8jOB3l0md8vF/I1e7qeRnA7y6TEZux2Lqw9qzXM8wyPVpzXMImKzXD3SK6W4kpFdPcZrnQrgPgIgUQM1lz4MfERAfERPVaVER8BMBsRcoPiNiKihsSqDoDYiojYhIUUMypEtEqiPx9FJ6kV+kzzdlx/6mU1r6nxeo+jrY463b2H209JmV0M6VfhS/vH8SsWzxE/mXltNabh6o6DxXSrza6opR97ZlbFo/Z6W2NNOa+nP05eLy5GSA9BXDjr0q583tPWQgABqgAAAAAAAlvP1FbuqnkZwW88zvV6eord1U8jODXotr4sRmOxMNac1zCIWjNcz6kYpa4eqSK6bJaZVS3GW50K4FECemyiCM9lz6ZRARTHwEStJ8B8RER8RcoOiOiJiOiyqDYjYCojYESFFAqiS0CqJox9FJ6kWjNmW0NW20f8Az/uMRaM3+9xmNDF6/wCtT9zNPC+oj9Ss/wAuWzAAHo3NAAAAAAAAAAAS3mvkK3dVPIzhN5ra+LO+1Ya0XHdJNPg1gcM0hsE6VSdOawlGTT/J81tE5uh2Lq1uovuPiR7qnlGGWuHqkVUtxJTK6bM1joVUymDJoMogZrLqaY+BPAdERK0qYjok8R8WUQoixsWIgx0SiD4MZFiYjYkSFVApiS2feVQRpxx5KT1TWh7WZvQvKv8AXh5TB2nN/vcbHohZXGlKbyqTxj2xSwT8cTXwImc+/cnkTrHpngAD0DnAAAAAAAAAAAAwukei1G1xwnjCqlhCrFekuxr6S7DNARMb6pidOIaRaB2uz4ydN1KX/JSTlHDtWcefiav8Wfpcw96aI2G0YurZ4Ob+nHGnU/mjg3zM98G+h1c0x1cAisGU0jp9v+COhLF0a9Snj9GpGNWP3YMwNq+Ci2xx+LlRqLdhOUZPlJYLxMeTj3js00z1axTRTAsq6G3lT6VkqvD2NSp5GyV2OvHpUK0MPapVI+9GO+K8dj65Kz3Ngh8CSNXDPZx2FEK372GWcdt9DItHqpih0CaNQfCqik0t6DcKYjYE8JY5JvgsS2hYa8ujRqy4U54eOARivPSFZvX1EWNiU0dHrZL/AMDXbKUI+94mQs+iFofTnShw1pvw2L7xteHmt0qXOakd0Fn3j1PJJOUnlGKcpPgkZ6zaK044a851H1dCPgtv3mWs1jp01hCEY8FtfF7zo4uBb+qdM9+RHaGu2DRmU3r2j0Y5qks2v/ZrLgjZoQSSSWCWxJZJdR6A6WLDTFGqwy3vN53IAAHKAAAAAAAAAAAAAAAAAAAAAAA+YH0ADw6aeaT4o8OyU3nTg+MIjgDQT/7dR/4qX/XD9D1GyU1lCC4RiOAjUJ28qmlkkuCPWAASgAAAAAAAAAAAAAAAAAAAAAAAAAH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7182" name="AutoShape 4" descr="data:image/jpeg;base64,/9j/4AAQSkZJRgABAQAAAQABAAD/2wCEAAkGBg8SEBAQEA8PDw0PEA8QDw8PDw8PDQ8NFBAVFBQQFBQXHCYeFxkjGRIUHy8gJCcpLSwsFR4xQTAqNSYrLCkBCQoKDgwOGg8PFyocHx0pKSksKSovKSksKSkpLCwsKTUsKTUsKTUpKiw1LCkpKSkpLCksKTUpMywpKSkzKSkuKf/AABEIAO8A0wMBIgACEQEDEQH/xAAcAAADAAMBAQEAAAAAAAAAAAAAAwQFBgcCAQj/xABDEAACAQEEBgYEDAUEAwAAAAAAAQIDBAURMQYSIUFxgTJRYXORsiIzUrEHEyM0QnKCobPB0fAkkqLC4RQVU5NDYoP/xAAaAQACAwEBAAAAAAAAAAAAAAAAAwECBAUG/8QALxEBAAICAQIEAwYHAAAAAAAAAAECAxEEMUESIVFxEzM0BSIyYYGxFCRCkaHR8P/aAAwDAQACEQMRAD8A7gAAVAAAAAADEAAPmsusNYkPoHzH94MNb94MA+gfMf3gwxAPoHzWR8111rxAPQABAAAAAAAAAAAAAAAAAAAAAAAB8lJI+Tmkm3kk231JGOue8VWj8YmsZbvZjuiSGSTfV4hh2n0AD5qo+4AfGyA+nzE+M8MA9ymkTzq9p6mhEyAJ131sTK0S9pnyQmaJhD1K2T3SYuV4VPax4ipoVJESDne011eCPiv+a3J+KI5iKqQJZiGk8fpRa8GV0L/oy+kk+3YajUkhIbDodOvF5NDDQLPbqlN4xk+Dexm5XbaZTpxm00pYbHu4dhMSFoAAAAAAAAAAAAABPeL+Rq91U8jOQ3PpJOztrF4azfZg92B1y9PUVu6qeRnBrS9r4isk6MpG3U7r+EGjPCM2kzYrNfNCeU14n50tU2mmm09pZYr+rw6NR89ov+I11hf4M9n6LjUTyaYNnE7Dp7aItY7V2No2KxfCQ9mtrLik0WjkY/VX4V47OkOQuUzVrNp3SlnKOPbsMhDSai/Z/mGRas9JUms94ZSUhM5E0b7s7/xJDFa7O978UTuEeb5KYmUynXs/tS8UfMLM/pv+ZEzMeqNIJTFTmZT4iy76i5zR4bsKznB/bk/cVm1Y6zC0RPow05CakzP/AOqsKyUH9ly94f79Z49GH8sEhc58UdbQmMdp6Q1yN31p9GnN9uq0vFltDRevLpasF2vF+CMnLSdbqb5sW77qy2rCPYliKnmYY6TteMN+8H2TRyhT9Ko/jGt8tkFy/UZK9oyqU6dPatdYvdgtyMNbrTKWGtJv3eB8ul/LU/r/AJMRHOm+SKVjUbM+B4azMtwAAOmygAAAAAAAAAAJL3+b1+5q+RnBbTm+J3m+Pm9fua34bODWrOXERmNxsTbM1zFRY215rmKiY7NlVNIsokVIspbjJc1bTkVU2SUymBnsYqpsqp1H1vxI6ZRTE7mBpZCb62OhIliPgym5RpQpDoSERY2BWZGjoyGQYmI2JXY0bFltN7EQxZbDLwGYkWeLTuPVgpuU4pZ47Hjg8TzaN3M+WWtqSUt+P5DYnV9q63DOxstVZVJL7cn7xkbXWh0sJrkn4r9DX7Zfrj0p4dmP5EUdJo44a75tmiORav4JmPeSvhb66bxZrdCexbJey8+XWVGlWW+Iyw2rsazTNlu28FNKLfpbn7S/U6PG5sZJ8F/Kf3ZsuHw+cMgAAdFnAAABFfXza0dzV/DZwi1Zy4nd76+bWjuav4bOD2p7ZcRGbsbjYi15rmLiMtea5i4mOzZCikiykR0yuiZLnQsplVMlpspgZrLwpgPpsngyiAhKmDHQJ4MogVQdAdERBDYlAfEbETAbEgGougQIuiNxK2LtLyPFCzyqShTi1Fzlhi1jh6LxfgerRmUXIv4ij9t/0M0YqxbLET6/6UvOqM5ZdHrPCOHxcZt9KdRKU5c3lwRqmlmj6p+mo40JbMc3Tl1Ps6mb8JtVljUhKnNYwmmpLsPRzir4fDEObF5id7cZjWlTlm9Xrxy/VG0XJe7xSbweafaa5ftglQrToz26r9F+1B7Yy8Ce7bY08OrLh1HB5OLwzuvk6tJ8VXZrDalOClvya7Sk1bRe88cFjslgn9bczaTs8XN8bHFp693My08FtAAA0lIr6+bWjuav4bOD2vpM7xfXza0dzV/DZwe2LaxGbsbjYi15rmLiMtea5i4mKzZB9IspEdIspbjLc6FdMppk1Mppmey6imiiDEUx8GIlKimPjkIgOgLB0B0RMBsWVQdEbEVEZEjuDYouiRQWRbEbiVsVac1wLLg+cU+yNT3EVoz5Fuji/iI93U98TVx/nx7lZPwS2wAA9K5jQvhQu/ZRtCWTdKb7MHKP9xzyFTCSZ2LTiy69hr7NsEqi+zJN/dicYkzl8yv3vd0uLO66bpo5bHiljh1dj3M6ZZq2vCMl9JJ/4OPXHW2xfA6pcVXWpLsk/vwf5iPs2+rzRXl18tskAAdtz0d8/N6/c1fIzgttXpPmd6vf5vX7mr5GcGt3SEZj8TD2rNczxEZas1zFxMdmqD6RZSI6RXSMtzoWUymBLTKaZmsYpplECemPiIlMqID4MRBjoMWiTosdATEdAqg1DYCYjoEdwdTe1cS1MhpZotiOxKWJtD28i3Rn1/CnPzRIbTnyL9F/Xvu5+aJp431Ee5eX5ctsAAPSuYhv2lrWa0R66FVf0M4NrZne74qqNnrye6jVfhBnA2tpzud2b+H3Zq5pZHUdFZ4wkvqv7n+hzC545HTNEujPhD3yObwZ/mP7ncv8DYAAD0blJL2X8PX7mr5GcFtubO93n6it3VTyM4Jbl6TEZjsTEWzNcxaG2vdxFRMdmuD6ZXT3ElJldIyXOhXAppsmgU0zPZdRBlECemPihErKID4E8B8BcoPiOiIiOiVQbEdETEbEgHUc0WxI6K2lkR+NSxFozL9FfXS7uXmiY+0vaZHRT1svqPzRNHF+or7l5fly2sAA9K5jC6ZWjUsNpftU3BcZtR/M4uqe3mdL+E28MKdGgntnJ1J/VisIrm3/AEmg0KGLOPz7x4tejp8Ouq7ZO6KGxcjoui0PRm+2C8E3/cabdtk2LsWP34G+XBRwop+3KUuWS+6KM/2bWZy+L8kcu33WTAAPQOamvL1NXuqnkZwO3Zs77ePqavdVPKzgduW18xGY7Ew9rzXMXEZas1zFxMVmuD6RXSJKZXS3Ga51VdMopk0CimZrLqabKIsnpjoCJWlTBj4k8B8BdkHRGwYqI2JVB8WMiKiNgAPoZlsSShn4lUR+PopJFpzZktFF8pP6j80TG2jN8vcZTRRenP6r8yH8T6iP+7F5vly2g8zmkm20kk228kus9GnaYX9ipWai8W9laayS300+vr8D0GbLXFSbWc/HSb21DUL9vJ2m0Tq7dVtRprcqUej47ZfaPVgse1bBlmu/sNgu27VisdkUsZPqieWyZLZr/nLs+VK+xllsj1YRS9OrJJdkck/z5G50aSjGMVlFKK4JYGFuahr1JVsMIRxhSXDY3yWzmzOnoODh8FN+v7OXnv4raAABuZ094eqq93U8rOB2/N8Wd8vH1NXu6nlZwO8OkxGbsdhYe1ZrmeIo92rNczzBbDFZrgymWUiSkiumZrnQqgUwJ6Y+BmsuogPixEB8EInqsoiPgIgPiLmUHQHQExGwKoOgNiKiOgAPoZlcSShmWRH4+ikprRm+XuLrgtip68tVy3YRw7HvIbRmzzYLSo6y65L3f4IpknHfx17Ca+KumUt9916mMYx+Khvwbc2urHdyMTSuxt5GUp3hD6UcX4BUvyEV6KjHt3jL5LZ53e36K1iKRqsPtmuqMVjPBdj2eI2jTdaXxVL0aSadSa6v16vEVZbHXtDxetTpb5yTTl9SLz4vZxNlsljhTgoQWEV4t9be9nQ4vE35zGo/zLPlza8oncvdGjGMVGKwjFJJdSGAB2WIAAAE94+pq93U8jOB3l0md8vF/I1e7qeRnA7y6TEZux2Lqw9qzXM8wyPVpzXMImKzXD3SK6W4kpFdPcZrnQrgPgIgUQM1lz4MfERAfERPVaVER8BMBsRcoPiNiKihsSqDoDYiojYhIUUMypEtEqiPx9FJ6kV+kzzdlx/6mU1r6nxeo+jrY463b2H209JmV0M6VfhS/vH8SsWzxE/mXltNabh6o6DxXSrza6opR97ZlbFo/Z6W2NNOa+nP05eLy5GSA9BXDjr0q583tPWQgABqgAAAAAAAlvP1FbuqnkZwW88zvV6eord1U8jODXotr4sRmOxMNac1zCIWjNcz6kYpa4eqSK6bJaZVS3GW50K4FECemyiCM9lz6ZRARTHwEStJ8B8RER8RcoOiOiJiOiyqDYjYCojYESFFAqiS0CqJox9FJ6kWjNmW0NW20f8Az/uMRaM3+9xmNDF6/wCtT9zNPC+oj9Ss/wAuWzAAHo3NAAAAAAAAAAAS3mvkK3dVPIzhN5ra+LO+1Ya0XHdJNPg1gcM0hsE6VSdOawlGTT/J81tE5uh2Lq1uovuPiR7qnlGGWuHqkVUtxJTK6bM1joVUymDJoMogZrLqaY+BPAdERK0qYjok8R8WUQoixsWIgx0SiD4MZFiYjYkSFVApiS2feVQRpxx5KT1TWh7WZvQvKv8AXh5TB2nN/vcbHohZXGlKbyqTxj2xSwT8cTXwImc+/cnkTrHpngAD0DnAAAAAAAAAAAAwukei1G1xwnjCqlhCrFekuxr6S7DNARMb6pidOIaRaB2uz4ydN1KX/JSTlHDtWcefiav8Wfpcw96aI2G0YurZ4Ob+nHGnU/mjg3zM98G+h1c0x1cAisGU0jp9v+COhLF0a9Snj9GpGNWP3YMwNq+Ci2xx+LlRqLdhOUZPlJYLxMeTj3js00z1axTRTAsq6G3lT6VkqvD2NSp5GyV2OvHpUK0MPapVI+9GO+K8dj65Kz3Ngh8CSNXDPZx2FEK372GWcdt9DItHqpih0CaNQfCqik0t6DcKYjYE8JY5JvgsS2hYa8ujRqy4U54eOARivPSFZvX1EWNiU0dHrZL/AMDXbKUI+94mQs+iFofTnShw1pvw2L7xteHmt0qXOakd0Fn3j1PJJOUnlGKcpPgkZ6zaK044a851H1dCPgtv3mWs1jp01hCEY8FtfF7zo4uBb+qdM9+RHaGu2DRmU3r2j0Y5qks2v/ZrLgjZoQSSSWCWxJZJdR6A6WLDTFGqwy3vN53IAAHKAAAAAAAAAAAAAAAAAAAAAAA+YH0ADw6aeaT4o8OyU3nTg+MIjgDQT/7dR/4qX/XD9D1GyU1lCC4RiOAjUJ28qmlkkuCPWAASgAAAAAAAAAAAAAAAAAAAAAAAAAH/2Q=="/>
          <p:cNvSpPr>
            <a:spLocks noChangeAspect="1" noChangeArrowheads="1"/>
          </p:cNvSpPr>
          <p:nvPr/>
        </p:nvSpPr>
        <p:spPr bwMode="auto">
          <a:xfrm>
            <a:off x="307975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</p:spTree>
    <p:extLst>
      <p:ext uri="{BB962C8B-B14F-4D97-AF65-F5344CB8AC3E}">
        <p14:creationId xmlns:p14="http://schemas.microsoft.com/office/powerpoint/2010/main" val="4002421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28600" y="-76200"/>
            <a:ext cx="8229600" cy="1143000"/>
          </a:xfrm>
        </p:spPr>
        <p:txBody>
          <a:bodyPr/>
          <a:lstStyle/>
          <a:p>
            <a:pPr algn="l"/>
            <a:r>
              <a:rPr lang="es-ES" altLang="en-US" b="1" smtClean="0">
                <a:solidFill>
                  <a:srgbClr val="00B050"/>
                </a:solidFill>
              </a:rPr>
              <a:t>El comedor…</a:t>
            </a:r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065213"/>
            <a:ext cx="2470150" cy="1970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1295400" y="2514600"/>
            <a:ext cx="1508746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n-US" sz="2800" dirty="0">
                <a:latin typeface="Comic Sans MS" pitchFamily="66" charset="0"/>
              </a:rPr>
              <a:t>La </a:t>
            </a:r>
            <a:r>
              <a:rPr lang="es-ES" altLang="en-US" sz="2800" dirty="0" smtClean="0">
                <a:latin typeface="Comic Sans MS" pitchFamily="66" charset="0"/>
              </a:rPr>
              <a:t>mesa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n-US" sz="2800" dirty="0" err="1" smtClean="0">
                <a:solidFill>
                  <a:srgbClr val="FF0000"/>
                </a:solidFill>
                <a:latin typeface="Comic Sans MS" pitchFamily="66" charset="0"/>
              </a:rPr>
              <a:t>table</a:t>
            </a:r>
            <a:endParaRPr lang="es-ES" altLang="en-US" sz="28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706438"/>
            <a:ext cx="1731963" cy="1731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3625850" y="2209800"/>
            <a:ext cx="1678665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n-US" sz="2800" dirty="0">
                <a:latin typeface="Comic Sans MS" pitchFamily="66" charset="0"/>
              </a:rPr>
              <a:t>Las </a:t>
            </a:r>
            <a:r>
              <a:rPr lang="es-ES" altLang="en-US" sz="2800" dirty="0" smtClean="0">
                <a:latin typeface="Comic Sans MS" pitchFamily="66" charset="0"/>
              </a:rPr>
              <a:t>sillas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n-US" sz="2800" dirty="0" err="1" smtClean="0">
                <a:solidFill>
                  <a:srgbClr val="FF0000"/>
                </a:solidFill>
                <a:latin typeface="Comic Sans MS" pitchFamily="66" charset="0"/>
              </a:rPr>
              <a:t>chairs</a:t>
            </a:r>
            <a:endParaRPr lang="es-ES" altLang="en-US" sz="28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pic>
        <p:nvPicPr>
          <p:cNvPr id="8199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49" t="12080" r="13249" b="14198"/>
          <a:stretch>
            <a:fillRect/>
          </a:stretch>
        </p:blipFill>
        <p:spPr bwMode="auto">
          <a:xfrm>
            <a:off x="5910263" y="0"/>
            <a:ext cx="2362200" cy="2368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107" name="Text Box 11"/>
          <p:cNvSpPr txBox="1">
            <a:spLocks noChangeArrowheads="1"/>
          </p:cNvSpPr>
          <p:nvPr/>
        </p:nvSpPr>
        <p:spPr bwMode="auto">
          <a:xfrm>
            <a:off x="6019800" y="2057400"/>
            <a:ext cx="2425664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n-US" sz="2800" dirty="0">
                <a:latin typeface="Comic Sans MS" pitchFamily="66" charset="0"/>
              </a:rPr>
              <a:t>El </a:t>
            </a:r>
            <a:r>
              <a:rPr lang="es-ES" altLang="en-US" sz="2800" dirty="0" smtClean="0">
                <a:latin typeface="Comic Sans MS" pitchFamily="66" charset="0"/>
              </a:rPr>
              <a:t>chinero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n-US" sz="2800" dirty="0" smtClean="0">
                <a:solidFill>
                  <a:srgbClr val="FF0000"/>
                </a:solidFill>
                <a:latin typeface="Comic Sans MS" pitchFamily="66" charset="0"/>
              </a:rPr>
              <a:t>China </a:t>
            </a:r>
            <a:r>
              <a:rPr lang="es-ES" altLang="en-US" sz="2800" dirty="0" err="1" smtClean="0">
                <a:solidFill>
                  <a:srgbClr val="FF0000"/>
                </a:solidFill>
                <a:latin typeface="Comic Sans MS" pitchFamily="66" charset="0"/>
              </a:rPr>
              <a:t>cabinet</a:t>
            </a:r>
            <a:endParaRPr lang="es-ES" altLang="en-US" sz="28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13" name="Rectangle 2"/>
          <p:cNvSpPr txBox="1">
            <a:spLocks noChangeArrowheads="1"/>
          </p:cNvSpPr>
          <p:nvPr/>
        </p:nvSpPr>
        <p:spPr bwMode="auto">
          <a:xfrm>
            <a:off x="381000" y="28194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>
              <a:defRPr/>
            </a:pPr>
            <a:r>
              <a:rPr lang="es-ES" altLang="en-US" b="1" kern="0" dirty="0" smtClean="0">
                <a:solidFill>
                  <a:srgbClr val="00B050"/>
                </a:solidFill>
              </a:rPr>
              <a:t>El </a:t>
            </a:r>
            <a:r>
              <a:rPr lang="es-ES" altLang="en-US" b="1" kern="0" dirty="0" err="1" smtClean="0">
                <a:solidFill>
                  <a:srgbClr val="00B050"/>
                </a:solidFill>
              </a:rPr>
              <a:t>ba</a:t>
            </a:r>
            <a:r>
              <a:rPr lang="en-US" altLang="en-US" b="1" kern="0" dirty="0" smtClean="0">
                <a:solidFill>
                  <a:srgbClr val="00B050"/>
                </a:solidFill>
              </a:rPr>
              <a:t>ñ</a:t>
            </a:r>
            <a:r>
              <a:rPr lang="es-ES" altLang="en-US" b="1" kern="0" dirty="0" smtClean="0">
                <a:solidFill>
                  <a:srgbClr val="00B050"/>
                </a:solidFill>
              </a:rPr>
              <a:t>o….</a:t>
            </a:r>
          </a:p>
        </p:txBody>
      </p:sp>
      <p:pic>
        <p:nvPicPr>
          <p:cNvPr id="8202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95"/>
          <a:stretch>
            <a:fillRect/>
          </a:stretch>
        </p:blipFill>
        <p:spPr bwMode="auto">
          <a:xfrm>
            <a:off x="279400" y="3810000"/>
            <a:ext cx="1766888" cy="2238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Text Box 4"/>
          <p:cNvSpPr txBox="1">
            <a:spLocks noChangeArrowheads="1"/>
          </p:cNvSpPr>
          <p:nvPr/>
        </p:nvSpPr>
        <p:spPr bwMode="auto">
          <a:xfrm>
            <a:off x="330200" y="5934074"/>
            <a:ext cx="1646605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n-US" sz="2800" dirty="0">
                <a:latin typeface="Comic Sans MS" pitchFamily="66" charset="0"/>
              </a:rPr>
              <a:t>La </a:t>
            </a:r>
            <a:r>
              <a:rPr lang="es-ES" altLang="en-US" sz="2800" dirty="0" smtClean="0">
                <a:latin typeface="Comic Sans MS" pitchFamily="66" charset="0"/>
              </a:rPr>
              <a:t>ducha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n-US" sz="2800" dirty="0" err="1" smtClean="0">
                <a:solidFill>
                  <a:srgbClr val="FF0000"/>
                </a:solidFill>
                <a:latin typeface="Comic Sans MS" pitchFamily="66" charset="0"/>
              </a:rPr>
              <a:t>shower</a:t>
            </a:r>
            <a:endParaRPr lang="es-ES" altLang="en-US" sz="28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pic>
        <p:nvPicPr>
          <p:cNvPr id="8204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328" b="5681"/>
          <a:stretch>
            <a:fillRect/>
          </a:stretch>
        </p:blipFill>
        <p:spPr bwMode="auto">
          <a:xfrm>
            <a:off x="2209800" y="5181600"/>
            <a:ext cx="2209800" cy="1323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Text Box 6"/>
          <p:cNvSpPr txBox="1">
            <a:spLocks noChangeArrowheads="1"/>
          </p:cNvSpPr>
          <p:nvPr/>
        </p:nvSpPr>
        <p:spPr bwMode="auto">
          <a:xfrm>
            <a:off x="2450904" y="3742857"/>
            <a:ext cx="1813317" cy="1384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n-US" sz="2800" dirty="0">
                <a:latin typeface="Comic Sans MS" pitchFamily="66" charset="0"/>
              </a:rPr>
              <a:t>La </a:t>
            </a:r>
            <a:r>
              <a:rPr lang="es-ES" altLang="en-US" sz="2800" dirty="0" err="1">
                <a:latin typeface="Comic Sans MS" pitchFamily="66" charset="0"/>
              </a:rPr>
              <a:t>ba</a:t>
            </a:r>
            <a:r>
              <a:rPr lang="en-US" altLang="en-US" sz="2800" dirty="0">
                <a:latin typeface="Comic Sans MS" pitchFamily="66" charset="0"/>
              </a:rPr>
              <a:t>ñ</a:t>
            </a:r>
            <a:r>
              <a:rPr lang="es-ES" altLang="en-US" sz="2800" dirty="0">
                <a:latin typeface="Comic Sans MS" pitchFamily="66" charset="0"/>
              </a:rPr>
              <a:t>era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n-US" sz="2800" dirty="0">
                <a:latin typeface="Comic Sans MS" pitchFamily="66" charset="0"/>
              </a:rPr>
              <a:t>La </a:t>
            </a:r>
            <a:r>
              <a:rPr lang="es-ES" altLang="en-US" sz="2800" dirty="0" smtClean="0">
                <a:latin typeface="Comic Sans MS" pitchFamily="66" charset="0"/>
              </a:rPr>
              <a:t>tina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n-US" sz="2800" dirty="0" smtClean="0">
                <a:solidFill>
                  <a:srgbClr val="FF0000"/>
                </a:solidFill>
                <a:latin typeface="Comic Sans MS" pitchFamily="66" charset="0"/>
              </a:rPr>
              <a:t>Bath </a:t>
            </a:r>
            <a:r>
              <a:rPr lang="es-ES" altLang="en-US" sz="2800" dirty="0" err="1" smtClean="0">
                <a:solidFill>
                  <a:srgbClr val="FF0000"/>
                </a:solidFill>
                <a:latin typeface="Comic Sans MS" pitchFamily="66" charset="0"/>
              </a:rPr>
              <a:t>tub</a:t>
            </a:r>
            <a:endParaRPr lang="es-ES" altLang="en-US" sz="28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pic>
        <p:nvPicPr>
          <p:cNvPr id="8206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0338" y="5004952"/>
            <a:ext cx="1363663" cy="1809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" name="Text Box 8"/>
          <p:cNvSpPr txBox="1">
            <a:spLocks noChangeArrowheads="1"/>
          </p:cNvSpPr>
          <p:nvPr/>
        </p:nvSpPr>
        <p:spPr bwMode="auto">
          <a:xfrm>
            <a:off x="4343400" y="4038600"/>
            <a:ext cx="2566728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n-US" sz="2800" dirty="0">
                <a:latin typeface="Comic Sans MS" pitchFamily="66" charset="0"/>
              </a:rPr>
              <a:t>El </a:t>
            </a:r>
            <a:r>
              <a:rPr lang="es-ES" altLang="en-US" sz="2800" dirty="0" smtClean="0">
                <a:latin typeface="Comic Sans MS" pitchFamily="66" charset="0"/>
              </a:rPr>
              <a:t>lavamanos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n-US" sz="2800" dirty="0" err="1" smtClean="0">
                <a:solidFill>
                  <a:srgbClr val="FF0000"/>
                </a:solidFill>
                <a:latin typeface="Comic Sans MS" pitchFamily="66" charset="0"/>
              </a:rPr>
              <a:t>Bathroom</a:t>
            </a:r>
            <a:r>
              <a:rPr lang="es-ES" altLang="en-US" sz="2800" dirty="0" smtClean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es-ES" altLang="en-US" sz="2800" dirty="0" err="1" smtClean="0">
                <a:solidFill>
                  <a:srgbClr val="FF0000"/>
                </a:solidFill>
                <a:latin typeface="Comic Sans MS" pitchFamily="66" charset="0"/>
              </a:rPr>
              <a:t>sink</a:t>
            </a:r>
            <a:endParaRPr lang="es-ES" altLang="en-US" sz="28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pic>
        <p:nvPicPr>
          <p:cNvPr id="8208" name="Picture 9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54" t="3021" r="16385"/>
          <a:stretch>
            <a:fillRect/>
          </a:stretch>
        </p:blipFill>
        <p:spPr bwMode="auto">
          <a:xfrm>
            <a:off x="7064375" y="2971800"/>
            <a:ext cx="1601788" cy="2143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1" name="Text Box 10"/>
          <p:cNvSpPr txBox="1">
            <a:spLocks noChangeArrowheads="1"/>
          </p:cNvSpPr>
          <p:nvPr/>
        </p:nvSpPr>
        <p:spPr bwMode="auto">
          <a:xfrm>
            <a:off x="6477000" y="5150077"/>
            <a:ext cx="1804988" cy="1570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n-US" sz="2400" dirty="0">
                <a:latin typeface="Comic Sans MS" pitchFamily="66" charset="0"/>
              </a:rPr>
              <a:t>El inodoro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n-US" sz="2400" dirty="0">
                <a:latin typeface="Comic Sans MS" pitchFamily="66" charset="0"/>
              </a:rPr>
              <a:t>El sanitario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n-US" sz="2400" dirty="0">
                <a:latin typeface="Comic Sans MS" pitchFamily="66" charset="0"/>
              </a:rPr>
              <a:t>La taza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n-US" sz="2400" dirty="0">
                <a:latin typeface="Comic Sans MS" pitchFamily="66" charset="0"/>
              </a:rPr>
              <a:t>El retrete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017669" y="5105400"/>
            <a:ext cx="12025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toilet</a:t>
            </a:r>
            <a:endParaRPr lang="en-US" sz="2800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9303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1447800" y="1295400"/>
            <a:ext cx="2133600" cy="609600"/>
          </a:xfrm>
        </p:spPr>
        <p:txBody>
          <a:bodyPr/>
          <a:lstStyle/>
          <a:p>
            <a:r>
              <a:rPr lang="es-ES_tradnl" altLang="en-US" sz="3400" b="1" smtClean="0">
                <a:solidFill>
                  <a:srgbClr val="800000"/>
                </a:solidFill>
              </a:rPr>
              <a:t>El Techo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10400" y="5410200"/>
            <a:ext cx="2133600" cy="53340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s-ES_tradnl" altLang="en-US" sz="3000" smtClean="0">
                <a:solidFill>
                  <a:schemeClr val="accent2"/>
                </a:solidFill>
              </a:rPr>
              <a:t>El Sótano</a:t>
            </a:r>
          </a:p>
        </p:txBody>
      </p:sp>
      <p:pic>
        <p:nvPicPr>
          <p:cNvPr id="9220" name="Picture 4" descr="house_with floor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1981200"/>
            <a:ext cx="4362450" cy="425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1" name="Line 5"/>
          <p:cNvSpPr>
            <a:spLocks noChangeShapeType="1"/>
          </p:cNvSpPr>
          <p:nvPr/>
        </p:nvSpPr>
        <p:spPr bwMode="auto">
          <a:xfrm flipH="1" flipV="1">
            <a:off x="6362700" y="5697538"/>
            <a:ext cx="9906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222" name="Line 6"/>
          <p:cNvSpPr>
            <a:spLocks noChangeShapeType="1"/>
          </p:cNvSpPr>
          <p:nvPr/>
        </p:nvSpPr>
        <p:spPr bwMode="auto">
          <a:xfrm flipH="1" flipV="1">
            <a:off x="3200400" y="1981200"/>
            <a:ext cx="9906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223" name="Line 7"/>
          <p:cNvSpPr>
            <a:spLocks noChangeShapeType="1"/>
          </p:cNvSpPr>
          <p:nvPr/>
        </p:nvSpPr>
        <p:spPr bwMode="auto">
          <a:xfrm flipV="1">
            <a:off x="4953000" y="1752600"/>
            <a:ext cx="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04" name="Text Box 8"/>
          <p:cNvSpPr txBox="1">
            <a:spLocks noChangeArrowheads="1"/>
          </p:cNvSpPr>
          <p:nvPr/>
        </p:nvSpPr>
        <p:spPr bwMode="auto">
          <a:xfrm>
            <a:off x="4419600" y="1219200"/>
            <a:ext cx="15240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ES_tradnl" altLang="en-US" sz="2800">
                <a:solidFill>
                  <a:srgbClr val="CC0000"/>
                </a:solidFill>
                <a:latin typeface="Comic Sans MS" pitchFamily="66" charset="0"/>
              </a:rPr>
              <a:t>El Ático</a:t>
            </a:r>
          </a:p>
        </p:txBody>
      </p:sp>
      <p:sp>
        <p:nvSpPr>
          <p:cNvPr id="4105" name="Text Box 9"/>
          <p:cNvSpPr txBox="1">
            <a:spLocks noChangeArrowheads="1"/>
          </p:cNvSpPr>
          <p:nvPr/>
        </p:nvSpPr>
        <p:spPr bwMode="auto">
          <a:xfrm>
            <a:off x="6934200" y="2133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ES_tradnl" altLang="en-US" sz="1800" b="1">
                <a:solidFill>
                  <a:schemeClr val="accent2"/>
                </a:solidFill>
                <a:latin typeface="Comic Sans MS" pitchFamily="66" charset="0"/>
              </a:rPr>
              <a:t>La Terraza</a:t>
            </a:r>
          </a:p>
        </p:txBody>
      </p:sp>
      <p:sp>
        <p:nvSpPr>
          <p:cNvPr id="4106" name="Text Box 10"/>
          <p:cNvSpPr txBox="1">
            <a:spLocks noChangeArrowheads="1"/>
          </p:cNvSpPr>
          <p:nvPr/>
        </p:nvSpPr>
        <p:spPr bwMode="auto">
          <a:xfrm>
            <a:off x="7086600" y="3276600"/>
            <a:ext cx="1752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ES_tradnl" altLang="en-US" sz="1800" b="1">
                <a:solidFill>
                  <a:schemeClr val="accent2"/>
                </a:solidFill>
                <a:latin typeface="Comic Sans MS" pitchFamily="66" charset="0"/>
              </a:rPr>
              <a:t>La Azotea</a:t>
            </a:r>
          </a:p>
        </p:txBody>
      </p:sp>
      <p:sp>
        <p:nvSpPr>
          <p:cNvPr id="4107" name="Text Box 11"/>
          <p:cNvSpPr txBox="1">
            <a:spLocks noChangeArrowheads="1"/>
          </p:cNvSpPr>
          <p:nvPr/>
        </p:nvSpPr>
        <p:spPr bwMode="auto">
          <a:xfrm>
            <a:off x="7467600" y="2590800"/>
            <a:ext cx="1676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800">
                <a:latin typeface="Comic Sans MS" pitchFamily="66" charset="0"/>
              </a:rPr>
              <a:t>Terrace</a:t>
            </a:r>
          </a:p>
        </p:txBody>
      </p:sp>
      <p:sp>
        <p:nvSpPr>
          <p:cNvPr id="9228" name="Line 12"/>
          <p:cNvSpPr>
            <a:spLocks noChangeShapeType="1"/>
          </p:cNvSpPr>
          <p:nvPr/>
        </p:nvSpPr>
        <p:spPr bwMode="auto">
          <a:xfrm flipV="1">
            <a:off x="6553200" y="2590800"/>
            <a:ext cx="3810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229" name="Line 13"/>
          <p:cNvSpPr>
            <a:spLocks noChangeShapeType="1"/>
          </p:cNvSpPr>
          <p:nvPr/>
        </p:nvSpPr>
        <p:spPr bwMode="auto">
          <a:xfrm>
            <a:off x="6629400" y="3048000"/>
            <a:ext cx="5334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230" name="Text Box 16"/>
          <p:cNvSpPr txBox="1">
            <a:spLocks noChangeArrowheads="1"/>
          </p:cNvSpPr>
          <p:nvPr/>
        </p:nvSpPr>
        <p:spPr bwMode="auto">
          <a:xfrm>
            <a:off x="609600" y="304800"/>
            <a:ext cx="68580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s-ES_tradnl" altLang="en-US" sz="4000" b="1">
                <a:solidFill>
                  <a:srgbClr val="008000"/>
                </a:solidFill>
                <a:latin typeface="Comic Sans MS" pitchFamily="66" charset="0"/>
              </a:rPr>
              <a:t>Más Vocabulario</a:t>
            </a:r>
          </a:p>
        </p:txBody>
      </p:sp>
      <p:sp>
        <p:nvSpPr>
          <p:cNvPr id="4113" name="Text Box 17"/>
          <p:cNvSpPr txBox="1">
            <a:spLocks noChangeArrowheads="1"/>
          </p:cNvSpPr>
          <p:nvPr/>
        </p:nvSpPr>
        <p:spPr bwMode="auto">
          <a:xfrm>
            <a:off x="4953000" y="1524000"/>
            <a:ext cx="22098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800">
                <a:latin typeface="Comic Sans MS" pitchFamily="66" charset="0"/>
              </a:rPr>
              <a:t>Attic</a:t>
            </a:r>
          </a:p>
        </p:txBody>
      </p:sp>
      <p:sp>
        <p:nvSpPr>
          <p:cNvPr id="4114" name="Text Box 18"/>
          <p:cNvSpPr txBox="1">
            <a:spLocks noChangeArrowheads="1"/>
          </p:cNvSpPr>
          <p:nvPr/>
        </p:nvSpPr>
        <p:spPr bwMode="auto">
          <a:xfrm>
            <a:off x="2133600" y="1752600"/>
            <a:ext cx="15240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800">
                <a:latin typeface="Comic Sans MS" pitchFamily="66" charset="0"/>
              </a:rPr>
              <a:t>Roof</a:t>
            </a:r>
          </a:p>
        </p:txBody>
      </p:sp>
      <p:sp>
        <p:nvSpPr>
          <p:cNvPr id="4116" name="Text Box 20"/>
          <p:cNvSpPr txBox="1">
            <a:spLocks noChangeArrowheads="1"/>
          </p:cNvSpPr>
          <p:nvPr/>
        </p:nvSpPr>
        <p:spPr bwMode="auto">
          <a:xfrm>
            <a:off x="6858000" y="5957888"/>
            <a:ext cx="1981200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ES_tradnl" altLang="en-US" sz="3000">
                <a:latin typeface="Comic Sans MS" pitchFamily="66" charset="0"/>
              </a:rPr>
              <a:t>Basement</a:t>
            </a:r>
          </a:p>
        </p:txBody>
      </p:sp>
      <p:sp>
        <p:nvSpPr>
          <p:cNvPr id="9234" name="TextBox 1"/>
          <p:cNvSpPr txBox="1">
            <a:spLocks noChangeArrowheads="1"/>
          </p:cNvSpPr>
          <p:nvPr/>
        </p:nvSpPr>
        <p:spPr bwMode="auto">
          <a:xfrm>
            <a:off x="5981700" y="1927225"/>
            <a:ext cx="723900" cy="7778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9235" name="Line 12"/>
          <p:cNvSpPr>
            <a:spLocks noChangeShapeType="1"/>
          </p:cNvSpPr>
          <p:nvPr/>
        </p:nvSpPr>
        <p:spPr bwMode="auto">
          <a:xfrm flipV="1">
            <a:off x="5638800" y="1738313"/>
            <a:ext cx="990600" cy="10810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" name="Text Box 9"/>
          <p:cNvSpPr txBox="1">
            <a:spLocks noChangeArrowheads="1"/>
          </p:cNvSpPr>
          <p:nvPr/>
        </p:nvSpPr>
        <p:spPr bwMode="auto">
          <a:xfrm>
            <a:off x="6400800" y="1109663"/>
            <a:ext cx="1905000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ES_tradnl" altLang="en-US" sz="1800" b="1">
                <a:solidFill>
                  <a:srgbClr val="92D050"/>
                </a:solidFill>
                <a:latin typeface="Comic Sans MS" pitchFamily="66" charset="0"/>
              </a:rPr>
              <a:t>La piscina</a:t>
            </a:r>
          </a:p>
        </p:txBody>
      </p:sp>
      <p:sp>
        <p:nvSpPr>
          <p:cNvPr id="24" name="Text Box 9"/>
          <p:cNvSpPr txBox="1">
            <a:spLocks noChangeArrowheads="1"/>
          </p:cNvSpPr>
          <p:nvPr/>
        </p:nvSpPr>
        <p:spPr bwMode="auto">
          <a:xfrm>
            <a:off x="6629400" y="1676400"/>
            <a:ext cx="1905000" cy="369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ES_tradnl" altLang="en-US" sz="1800" b="1">
                <a:solidFill>
                  <a:srgbClr val="92D050"/>
                </a:solidFill>
                <a:latin typeface="Comic Sans MS" pitchFamily="66" charset="0"/>
              </a:rPr>
              <a:t>La alberca</a:t>
            </a:r>
          </a:p>
        </p:txBody>
      </p:sp>
      <p:sp>
        <p:nvSpPr>
          <p:cNvPr id="25" name="Text Box 11"/>
          <p:cNvSpPr txBox="1">
            <a:spLocks noChangeArrowheads="1"/>
          </p:cNvSpPr>
          <p:nvPr/>
        </p:nvSpPr>
        <p:spPr bwMode="auto">
          <a:xfrm>
            <a:off x="6781800" y="1447800"/>
            <a:ext cx="1676400" cy="369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800" dirty="0">
                <a:latin typeface="Comic Sans MS" pitchFamily="66" charset="0"/>
              </a:rPr>
              <a:t>pool</a:t>
            </a:r>
          </a:p>
        </p:txBody>
      </p:sp>
    </p:spTree>
    <p:extLst>
      <p:ext uri="{BB962C8B-B14F-4D97-AF65-F5344CB8AC3E}">
        <p14:creationId xmlns:p14="http://schemas.microsoft.com/office/powerpoint/2010/main" val="2605198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Image result for hand trace drawi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7" t="1594"/>
          <a:stretch/>
        </p:blipFill>
        <p:spPr bwMode="auto">
          <a:xfrm rot="3764046">
            <a:off x="1941753" y="-96957"/>
            <a:ext cx="6409033" cy="77229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Box 10"/>
          <p:cNvSpPr txBox="1">
            <a:spLocks noChangeArrowheads="1"/>
          </p:cNvSpPr>
          <p:nvPr/>
        </p:nvSpPr>
        <p:spPr bwMode="auto">
          <a:xfrm rot="19401793">
            <a:off x="4016522" y="851196"/>
            <a:ext cx="1083566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</a:pPr>
            <a:r>
              <a:rPr lang="en-US" altLang="en-US" sz="2400" b="1" dirty="0" err="1">
                <a:solidFill>
                  <a:srgbClr val="0000FF"/>
                </a:solidFill>
              </a:rPr>
              <a:t>Tengo</a:t>
            </a:r>
            <a:endParaRPr lang="en-US" altLang="en-US" sz="2400" b="1" dirty="0">
              <a:solidFill>
                <a:srgbClr val="0000FF"/>
              </a:solidFill>
            </a:endParaRPr>
          </a:p>
        </p:txBody>
      </p:sp>
      <p:sp>
        <p:nvSpPr>
          <p:cNvPr id="7" name="Text Box 10"/>
          <p:cNvSpPr txBox="1">
            <a:spLocks noChangeArrowheads="1"/>
          </p:cNvSpPr>
          <p:nvPr/>
        </p:nvSpPr>
        <p:spPr bwMode="auto">
          <a:xfrm rot="19999019">
            <a:off x="5308400" y="1414562"/>
            <a:ext cx="115371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</a:pPr>
            <a:r>
              <a:rPr lang="en-US" altLang="en-US" sz="2400" b="1" dirty="0" err="1" smtClean="0">
                <a:solidFill>
                  <a:srgbClr val="0000FF"/>
                </a:solidFill>
              </a:rPr>
              <a:t>Tienes</a:t>
            </a:r>
            <a:endParaRPr lang="en-US" altLang="en-US" sz="2400" b="1" dirty="0">
              <a:solidFill>
                <a:srgbClr val="0000FF"/>
              </a:solidFill>
            </a:endParaRPr>
          </a:p>
        </p:txBody>
      </p:sp>
      <p:sp>
        <p:nvSpPr>
          <p:cNvPr id="8" name="Text Box 10"/>
          <p:cNvSpPr txBox="1">
            <a:spLocks noChangeArrowheads="1"/>
          </p:cNvSpPr>
          <p:nvPr/>
        </p:nvSpPr>
        <p:spPr bwMode="auto">
          <a:xfrm rot="19999019">
            <a:off x="5824451" y="2481947"/>
            <a:ext cx="98219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</a:pPr>
            <a:r>
              <a:rPr lang="en-US" altLang="en-US" sz="2400" b="1" dirty="0" err="1" smtClean="0">
                <a:solidFill>
                  <a:srgbClr val="0000FF"/>
                </a:solidFill>
              </a:rPr>
              <a:t>Tiene</a:t>
            </a:r>
            <a:endParaRPr lang="en-US" altLang="en-US" sz="2400" b="1" dirty="0">
              <a:solidFill>
                <a:srgbClr val="0000FF"/>
              </a:solidFill>
            </a:endParaRPr>
          </a:p>
        </p:txBody>
      </p:sp>
      <p:sp>
        <p:nvSpPr>
          <p:cNvPr id="9" name="Text Box 10"/>
          <p:cNvSpPr txBox="1">
            <a:spLocks noChangeArrowheads="1"/>
          </p:cNvSpPr>
          <p:nvPr/>
        </p:nvSpPr>
        <p:spPr bwMode="auto">
          <a:xfrm rot="20481268">
            <a:off x="5749091" y="3506375"/>
            <a:ext cx="1513171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</a:pPr>
            <a:r>
              <a:rPr lang="en-US" altLang="en-US" sz="2400" b="1" dirty="0" err="1" smtClean="0">
                <a:solidFill>
                  <a:srgbClr val="0000FF"/>
                </a:solidFill>
              </a:rPr>
              <a:t>Tenemos</a:t>
            </a:r>
            <a:endParaRPr lang="en-US" altLang="en-US" sz="2400" b="1" dirty="0">
              <a:solidFill>
                <a:srgbClr val="0000FF"/>
              </a:solidFill>
            </a:endParaRPr>
          </a:p>
        </p:txBody>
      </p:sp>
      <p:sp>
        <p:nvSpPr>
          <p:cNvPr id="10" name="Text Box 10"/>
          <p:cNvSpPr txBox="1">
            <a:spLocks noChangeArrowheads="1"/>
          </p:cNvSpPr>
          <p:nvPr/>
        </p:nvSpPr>
        <p:spPr bwMode="auto">
          <a:xfrm rot="444725">
            <a:off x="4025682" y="5716833"/>
            <a:ext cx="125470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</a:pPr>
            <a:r>
              <a:rPr lang="en-US" altLang="en-US" sz="2400" b="1" dirty="0" err="1" smtClean="0">
                <a:solidFill>
                  <a:srgbClr val="0000FF"/>
                </a:solidFill>
              </a:rPr>
              <a:t>Tienen</a:t>
            </a:r>
            <a:r>
              <a:rPr lang="en-US" altLang="en-US" sz="2400" b="1" dirty="0" smtClean="0">
                <a:solidFill>
                  <a:srgbClr val="0000FF"/>
                </a:solidFill>
              </a:rPr>
              <a:t> </a:t>
            </a:r>
            <a:endParaRPr lang="en-US" altLang="en-US" sz="2400" b="1" dirty="0">
              <a:solidFill>
                <a:srgbClr val="0000FF"/>
              </a:solidFill>
            </a:endParaRPr>
          </a:p>
        </p:txBody>
      </p:sp>
      <p:sp>
        <p:nvSpPr>
          <p:cNvPr id="11" name="Text Box 10"/>
          <p:cNvSpPr txBox="1">
            <a:spLocks noChangeArrowheads="1"/>
          </p:cNvSpPr>
          <p:nvPr/>
        </p:nvSpPr>
        <p:spPr bwMode="auto">
          <a:xfrm rot="19685901">
            <a:off x="5242945" y="96104"/>
            <a:ext cx="53309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</a:pPr>
            <a:r>
              <a:rPr lang="en-US" altLang="en-US" sz="2400" dirty="0" err="1" smtClean="0"/>
              <a:t>Yo</a:t>
            </a:r>
            <a:endParaRPr lang="en-US" altLang="en-US" sz="2400" dirty="0"/>
          </a:p>
        </p:txBody>
      </p:sp>
      <p:sp>
        <p:nvSpPr>
          <p:cNvPr id="12" name="Text Box 10"/>
          <p:cNvSpPr txBox="1">
            <a:spLocks noChangeArrowheads="1"/>
          </p:cNvSpPr>
          <p:nvPr/>
        </p:nvSpPr>
        <p:spPr bwMode="auto">
          <a:xfrm rot="20010562">
            <a:off x="6779178" y="885527"/>
            <a:ext cx="559769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</a:pPr>
            <a:r>
              <a:rPr lang="en-US" altLang="en-US" sz="2400" dirty="0" err="1" smtClean="0"/>
              <a:t>Tú</a:t>
            </a:r>
            <a:endParaRPr lang="en-US" altLang="en-US" sz="2400" dirty="0"/>
          </a:p>
        </p:txBody>
      </p:sp>
      <p:sp>
        <p:nvSpPr>
          <p:cNvPr id="13" name="Text Box 10"/>
          <p:cNvSpPr txBox="1">
            <a:spLocks noChangeArrowheads="1"/>
          </p:cNvSpPr>
          <p:nvPr/>
        </p:nvSpPr>
        <p:spPr bwMode="auto">
          <a:xfrm rot="20010562">
            <a:off x="6825356" y="1879853"/>
            <a:ext cx="150393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</a:pPr>
            <a:r>
              <a:rPr lang="en-US" altLang="en-US" sz="2400" dirty="0" err="1" smtClean="0"/>
              <a:t>Él</a:t>
            </a:r>
            <a:r>
              <a:rPr lang="en-US" altLang="en-US" sz="2400" dirty="0" smtClean="0"/>
              <a:t>/</a:t>
            </a:r>
            <a:r>
              <a:rPr lang="en-US" altLang="en-US" sz="2400" dirty="0" err="1" smtClean="0"/>
              <a:t>ella</a:t>
            </a:r>
            <a:r>
              <a:rPr lang="en-US" altLang="en-US" sz="2400" dirty="0" smtClean="0"/>
              <a:t>/</a:t>
            </a:r>
            <a:r>
              <a:rPr lang="en-US" altLang="en-US" sz="2400" dirty="0" err="1" smtClean="0"/>
              <a:t>Ud</a:t>
            </a:r>
            <a:endParaRPr lang="en-US" altLang="en-US" sz="2400" dirty="0"/>
          </a:p>
        </p:txBody>
      </p:sp>
      <p:sp>
        <p:nvSpPr>
          <p:cNvPr id="14" name="Text Box 10"/>
          <p:cNvSpPr txBox="1">
            <a:spLocks noChangeArrowheads="1"/>
          </p:cNvSpPr>
          <p:nvPr/>
        </p:nvSpPr>
        <p:spPr bwMode="auto">
          <a:xfrm rot="20495957">
            <a:off x="7025707" y="3044460"/>
            <a:ext cx="136608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</a:pPr>
            <a:r>
              <a:rPr lang="en-US" altLang="en-US" sz="2400" dirty="0" err="1" smtClean="0"/>
              <a:t>nosotros</a:t>
            </a:r>
            <a:endParaRPr lang="en-US" altLang="en-US" sz="2400" dirty="0"/>
          </a:p>
        </p:txBody>
      </p:sp>
      <p:sp>
        <p:nvSpPr>
          <p:cNvPr id="15" name="Text Box 10"/>
          <p:cNvSpPr txBox="1">
            <a:spLocks noChangeArrowheads="1"/>
          </p:cNvSpPr>
          <p:nvPr/>
        </p:nvSpPr>
        <p:spPr bwMode="auto">
          <a:xfrm rot="627293">
            <a:off x="5136546" y="5654703"/>
            <a:ext cx="1659835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</a:pPr>
            <a:r>
              <a:rPr lang="en-US" altLang="en-US" sz="2400" dirty="0" err="1" smtClean="0"/>
              <a:t>ellos</a:t>
            </a:r>
            <a:r>
              <a:rPr lang="en-US" altLang="en-US" sz="2400" dirty="0" smtClean="0"/>
              <a:t>/</a:t>
            </a:r>
            <a:r>
              <a:rPr lang="en-US" altLang="en-US" sz="2400" dirty="0" err="1" smtClean="0"/>
              <a:t>ellas</a:t>
            </a:r>
            <a:endParaRPr lang="en-US" altLang="en-US" sz="2400" dirty="0" smtClean="0"/>
          </a:p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</a:pPr>
            <a:r>
              <a:rPr lang="en-US" altLang="en-US" sz="2400" dirty="0" err="1" smtClean="0"/>
              <a:t>Uds</a:t>
            </a:r>
            <a:r>
              <a:rPr lang="en-US" altLang="en-US" sz="2400" dirty="0" smtClean="0"/>
              <a:t>.</a:t>
            </a:r>
            <a:endParaRPr lang="en-US" altLang="en-US" sz="2400" dirty="0"/>
          </a:p>
        </p:txBody>
      </p:sp>
      <p:sp>
        <p:nvSpPr>
          <p:cNvPr id="16" name="Text Box 10"/>
          <p:cNvSpPr txBox="1">
            <a:spLocks noChangeArrowheads="1"/>
          </p:cNvSpPr>
          <p:nvPr/>
        </p:nvSpPr>
        <p:spPr bwMode="auto">
          <a:xfrm>
            <a:off x="2819400" y="3063621"/>
            <a:ext cx="1542795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</a:pPr>
            <a:r>
              <a:rPr lang="en-US" altLang="en-US" sz="4000" b="1" dirty="0" err="1" smtClean="0"/>
              <a:t>Tener</a:t>
            </a:r>
            <a:endParaRPr lang="en-US" altLang="en-US" sz="4000" b="1" dirty="0" smtClean="0"/>
          </a:p>
          <a:p>
            <a:pPr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</a:pPr>
            <a:r>
              <a:rPr lang="en-US" altLang="en-US" sz="2400" i="1" dirty="0" smtClean="0"/>
              <a:t>(to have)</a:t>
            </a:r>
            <a:endParaRPr lang="en-US" altLang="en-US" sz="2000" i="1" dirty="0"/>
          </a:p>
        </p:txBody>
      </p:sp>
      <p:sp>
        <p:nvSpPr>
          <p:cNvPr id="5" name="TextBox 4"/>
          <p:cNvSpPr txBox="1"/>
          <p:nvPr/>
        </p:nvSpPr>
        <p:spPr>
          <a:xfrm>
            <a:off x="7791" y="76200"/>
            <a:ext cx="45505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With your color pencils, make this study guide in you notebook.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166258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417638"/>
          </a:xfrm>
        </p:spPr>
        <p:txBody>
          <a:bodyPr/>
          <a:lstStyle/>
          <a:p>
            <a:pPr eaLnBrk="1" hangingPunct="1"/>
            <a:r>
              <a:rPr lang="en-US" altLang="en-US" smtClean="0">
                <a:solidFill>
                  <a:srgbClr val="FF0000"/>
                </a:solidFill>
              </a:rPr>
              <a:t>Los adjetivos posesivos</a:t>
            </a:r>
            <a:br>
              <a:rPr lang="en-US" altLang="en-US" smtClean="0">
                <a:solidFill>
                  <a:srgbClr val="FF0000"/>
                </a:solidFill>
              </a:rPr>
            </a:br>
            <a:r>
              <a:rPr lang="en-US" altLang="en-US" sz="2800" i="1" smtClean="0">
                <a:solidFill>
                  <a:schemeClr val="tx1"/>
                </a:solidFill>
              </a:rPr>
              <a:t>(possesive adjectives)</a:t>
            </a:r>
            <a:endParaRPr lang="en-US" altLang="en-US" sz="2800" smtClean="0">
              <a:solidFill>
                <a:schemeClr val="tx1"/>
              </a:solidFill>
            </a:endParaRPr>
          </a:p>
        </p:txBody>
      </p:sp>
      <p:sp>
        <p:nvSpPr>
          <p:cNvPr id="8195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152400" y="1295400"/>
            <a:ext cx="8763000" cy="1295400"/>
          </a:xfrm>
          <a:noFill/>
        </p:spPr>
        <p:txBody>
          <a:bodyPr/>
          <a:lstStyle/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r>
              <a:rPr lang="en-US" altLang="en-US" smtClean="0"/>
              <a:t>A </a:t>
            </a:r>
            <a:r>
              <a:rPr lang="en-US" altLang="en-US" smtClean="0">
                <a:solidFill>
                  <a:srgbClr val="0000FF"/>
                </a:solidFill>
              </a:rPr>
              <a:t>possessive adjective</a:t>
            </a:r>
            <a:r>
              <a:rPr lang="en-US" altLang="en-US" smtClean="0"/>
              <a:t> tells who owns or possess something.  The </a:t>
            </a:r>
            <a:r>
              <a:rPr lang="en-US" altLang="en-US" smtClean="0">
                <a:solidFill>
                  <a:srgbClr val="0000FF"/>
                </a:solidFill>
              </a:rPr>
              <a:t>“Adjetivos posesivos”</a:t>
            </a:r>
            <a:r>
              <a:rPr lang="en-US" altLang="en-US" smtClean="0"/>
              <a:t> in Spanish are:</a:t>
            </a:r>
            <a:endParaRPr lang="en-US" altLang="en-US" noProof="1" smtClean="0"/>
          </a:p>
        </p:txBody>
      </p:sp>
      <p:pic>
        <p:nvPicPr>
          <p:cNvPr id="8196" name="Picture 5" descr="i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590800"/>
            <a:ext cx="167640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7" name="Picture 6" descr="you-singula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810000"/>
            <a:ext cx="1905000" cy="1385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8" name="Picture 7" descr="h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337175"/>
            <a:ext cx="1981200" cy="1444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9" name="Picture 9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2667000"/>
            <a:ext cx="2438400" cy="177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200" name="Picture 1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4953000"/>
            <a:ext cx="1905000" cy="1384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201" name="Text Box 12"/>
          <p:cNvSpPr txBox="1">
            <a:spLocks noChangeArrowheads="1"/>
          </p:cNvSpPr>
          <p:nvPr/>
        </p:nvSpPr>
        <p:spPr bwMode="auto">
          <a:xfrm>
            <a:off x="1295400" y="3200400"/>
            <a:ext cx="725488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en-US" sz="3200"/>
              <a:t>My</a:t>
            </a:r>
          </a:p>
        </p:txBody>
      </p:sp>
      <p:sp>
        <p:nvSpPr>
          <p:cNvPr id="8202" name="Text Box 13"/>
          <p:cNvSpPr txBox="1">
            <a:spLocks noChangeArrowheads="1"/>
          </p:cNvSpPr>
          <p:nvPr/>
        </p:nvSpPr>
        <p:spPr bwMode="auto">
          <a:xfrm>
            <a:off x="1524000" y="4419600"/>
            <a:ext cx="10414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en-US" sz="3200"/>
              <a:t>Your</a:t>
            </a:r>
          </a:p>
        </p:txBody>
      </p:sp>
      <p:sp>
        <p:nvSpPr>
          <p:cNvPr id="8203" name="Text Box 14"/>
          <p:cNvSpPr txBox="1">
            <a:spLocks noChangeArrowheads="1"/>
          </p:cNvSpPr>
          <p:nvPr/>
        </p:nvSpPr>
        <p:spPr bwMode="auto">
          <a:xfrm>
            <a:off x="1981200" y="5181600"/>
            <a:ext cx="1974850" cy="1554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en-US" sz="3200"/>
              <a:t>His</a:t>
            </a:r>
          </a:p>
          <a:p>
            <a:pPr eaLnBrk="1" hangingPunct="1"/>
            <a:r>
              <a:rPr lang="en-US" altLang="en-US" sz="3200"/>
              <a:t>Her</a:t>
            </a:r>
          </a:p>
          <a:p>
            <a:pPr eaLnBrk="1" hangingPunct="1"/>
            <a:r>
              <a:rPr lang="en-US" altLang="en-US" sz="3200"/>
              <a:t>Your</a:t>
            </a:r>
            <a:r>
              <a:rPr lang="en-US" altLang="en-US" sz="2200"/>
              <a:t> </a:t>
            </a:r>
            <a:r>
              <a:rPr lang="en-US" altLang="en-US" sz="2200" i="1"/>
              <a:t>(polite)</a:t>
            </a:r>
            <a:endParaRPr lang="en-US" altLang="en-US" sz="3200"/>
          </a:p>
        </p:txBody>
      </p:sp>
      <p:sp>
        <p:nvSpPr>
          <p:cNvPr id="8204" name="Text Box 15"/>
          <p:cNvSpPr txBox="1">
            <a:spLocks noChangeArrowheads="1"/>
          </p:cNvSpPr>
          <p:nvPr/>
        </p:nvSpPr>
        <p:spPr bwMode="auto">
          <a:xfrm>
            <a:off x="5867400" y="3352800"/>
            <a:ext cx="86042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en-US" sz="3200"/>
              <a:t>Our</a:t>
            </a:r>
          </a:p>
        </p:txBody>
      </p:sp>
      <p:sp>
        <p:nvSpPr>
          <p:cNvPr id="8205" name="Text Box 16"/>
          <p:cNvSpPr txBox="1">
            <a:spLocks noChangeArrowheads="1"/>
          </p:cNvSpPr>
          <p:nvPr/>
        </p:nvSpPr>
        <p:spPr bwMode="auto">
          <a:xfrm>
            <a:off x="5943600" y="5364163"/>
            <a:ext cx="1195388" cy="1401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en-US" sz="3200"/>
              <a:t>Their</a:t>
            </a:r>
          </a:p>
          <a:p>
            <a:pPr eaLnBrk="1" hangingPunct="1"/>
            <a:r>
              <a:rPr lang="en-US" altLang="en-US" sz="3200"/>
              <a:t>Your</a:t>
            </a:r>
          </a:p>
          <a:p>
            <a:pPr eaLnBrk="1" hangingPunct="1"/>
            <a:r>
              <a:rPr lang="en-US" altLang="en-US" sz="2200" i="1"/>
              <a:t>(pol. pl.)</a:t>
            </a:r>
          </a:p>
        </p:txBody>
      </p:sp>
      <p:sp>
        <p:nvSpPr>
          <p:cNvPr id="5137" name="Text Box 17"/>
          <p:cNvSpPr txBox="1">
            <a:spLocks noChangeArrowheads="1"/>
          </p:cNvSpPr>
          <p:nvPr/>
        </p:nvSpPr>
        <p:spPr bwMode="auto">
          <a:xfrm>
            <a:off x="2057400" y="3200400"/>
            <a:ext cx="61277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en-US" sz="3200">
                <a:solidFill>
                  <a:srgbClr val="0000FF"/>
                </a:solidFill>
              </a:rPr>
              <a:t>Mi</a:t>
            </a:r>
          </a:p>
        </p:txBody>
      </p:sp>
      <p:sp>
        <p:nvSpPr>
          <p:cNvPr id="5138" name="Text Box 18"/>
          <p:cNvSpPr txBox="1">
            <a:spLocks noChangeArrowheads="1"/>
          </p:cNvSpPr>
          <p:nvPr/>
        </p:nvSpPr>
        <p:spPr bwMode="auto">
          <a:xfrm>
            <a:off x="2663825" y="3200400"/>
            <a:ext cx="928688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en-US" sz="3200">
                <a:solidFill>
                  <a:srgbClr val="0000FF"/>
                </a:solidFill>
              </a:rPr>
              <a:t>/Mis</a:t>
            </a:r>
          </a:p>
        </p:txBody>
      </p:sp>
      <p:sp>
        <p:nvSpPr>
          <p:cNvPr id="5139" name="Text Box 19"/>
          <p:cNvSpPr txBox="1">
            <a:spLocks noChangeArrowheads="1"/>
          </p:cNvSpPr>
          <p:nvPr/>
        </p:nvSpPr>
        <p:spPr bwMode="auto">
          <a:xfrm>
            <a:off x="2587625" y="4449763"/>
            <a:ext cx="65722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en-US" sz="3200">
                <a:solidFill>
                  <a:srgbClr val="0000FF"/>
                </a:solidFill>
              </a:rPr>
              <a:t>Tu</a:t>
            </a:r>
          </a:p>
        </p:txBody>
      </p:sp>
      <p:sp>
        <p:nvSpPr>
          <p:cNvPr id="5140" name="Text Box 20"/>
          <p:cNvSpPr txBox="1">
            <a:spLocks noChangeArrowheads="1"/>
          </p:cNvSpPr>
          <p:nvPr/>
        </p:nvSpPr>
        <p:spPr bwMode="auto">
          <a:xfrm>
            <a:off x="3141663" y="4449763"/>
            <a:ext cx="973137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en-US" sz="3200">
                <a:solidFill>
                  <a:srgbClr val="0000FF"/>
                </a:solidFill>
              </a:rPr>
              <a:t>/Tus</a:t>
            </a:r>
          </a:p>
        </p:txBody>
      </p:sp>
      <p:sp>
        <p:nvSpPr>
          <p:cNvPr id="5141" name="Text Box 21"/>
          <p:cNvSpPr txBox="1">
            <a:spLocks noChangeArrowheads="1"/>
          </p:cNvSpPr>
          <p:nvPr/>
        </p:nvSpPr>
        <p:spPr bwMode="auto">
          <a:xfrm>
            <a:off x="2743200" y="5638800"/>
            <a:ext cx="681038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en-US" sz="3200">
                <a:solidFill>
                  <a:srgbClr val="0000FF"/>
                </a:solidFill>
              </a:rPr>
              <a:t>Su</a:t>
            </a:r>
          </a:p>
        </p:txBody>
      </p:sp>
      <p:sp>
        <p:nvSpPr>
          <p:cNvPr id="5142" name="Text Box 22"/>
          <p:cNvSpPr txBox="1">
            <a:spLocks noChangeArrowheads="1"/>
          </p:cNvSpPr>
          <p:nvPr/>
        </p:nvSpPr>
        <p:spPr bwMode="auto">
          <a:xfrm>
            <a:off x="3352800" y="5638800"/>
            <a:ext cx="99695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en-US" sz="3200">
                <a:solidFill>
                  <a:srgbClr val="0000FF"/>
                </a:solidFill>
              </a:rPr>
              <a:t>/Sus</a:t>
            </a:r>
          </a:p>
        </p:txBody>
      </p:sp>
      <p:sp>
        <p:nvSpPr>
          <p:cNvPr id="5143" name="Text Box 23"/>
          <p:cNvSpPr txBox="1">
            <a:spLocks noChangeArrowheads="1"/>
          </p:cNvSpPr>
          <p:nvPr/>
        </p:nvSpPr>
        <p:spPr bwMode="auto">
          <a:xfrm>
            <a:off x="6781800" y="3048000"/>
            <a:ext cx="192087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en-US" sz="3200">
                <a:solidFill>
                  <a:srgbClr val="0000FF"/>
                </a:solidFill>
              </a:rPr>
              <a:t>Nuestro/s</a:t>
            </a:r>
          </a:p>
        </p:txBody>
      </p:sp>
      <p:sp>
        <p:nvSpPr>
          <p:cNvPr id="5144" name="Text Box 24"/>
          <p:cNvSpPr txBox="1">
            <a:spLocks noChangeArrowheads="1"/>
          </p:cNvSpPr>
          <p:nvPr/>
        </p:nvSpPr>
        <p:spPr bwMode="auto">
          <a:xfrm>
            <a:off x="6781800" y="3611563"/>
            <a:ext cx="192087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en-US" sz="3200">
                <a:solidFill>
                  <a:srgbClr val="0000FF"/>
                </a:solidFill>
              </a:rPr>
              <a:t>Nuestra/s</a:t>
            </a:r>
          </a:p>
        </p:txBody>
      </p:sp>
      <p:sp>
        <p:nvSpPr>
          <p:cNvPr id="5145" name="Text Box 25"/>
          <p:cNvSpPr txBox="1">
            <a:spLocks noChangeArrowheads="1"/>
          </p:cNvSpPr>
          <p:nvPr/>
        </p:nvSpPr>
        <p:spPr bwMode="auto">
          <a:xfrm>
            <a:off x="7312025" y="5745163"/>
            <a:ext cx="79375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en-US" sz="3200">
                <a:solidFill>
                  <a:srgbClr val="0000FF"/>
                </a:solidFill>
              </a:rPr>
              <a:t>Su </a:t>
            </a:r>
          </a:p>
        </p:txBody>
      </p:sp>
      <p:sp>
        <p:nvSpPr>
          <p:cNvPr id="5146" name="Text Box 26"/>
          <p:cNvSpPr txBox="1">
            <a:spLocks noChangeArrowheads="1"/>
          </p:cNvSpPr>
          <p:nvPr/>
        </p:nvSpPr>
        <p:spPr bwMode="auto">
          <a:xfrm>
            <a:off x="7921625" y="5745163"/>
            <a:ext cx="99695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en-US" sz="3200">
                <a:solidFill>
                  <a:srgbClr val="0000FF"/>
                </a:solidFill>
              </a:rPr>
              <a:t>/Sus</a:t>
            </a:r>
          </a:p>
        </p:txBody>
      </p:sp>
    </p:spTree>
    <p:extLst>
      <p:ext uri="{BB962C8B-B14F-4D97-AF65-F5344CB8AC3E}">
        <p14:creationId xmlns:p14="http://schemas.microsoft.com/office/powerpoint/2010/main" val="1498645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457200"/>
            <a:ext cx="8229600" cy="4525963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i="1" smtClean="0"/>
              <a:t>Por ejemplo:</a:t>
            </a:r>
          </a:p>
          <a:p>
            <a:pPr eaLnBrk="1" hangingPunct="1">
              <a:lnSpc>
                <a:spcPct val="90000"/>
              </a:lnSpc>
            </a:pPr>
            <a:endParaRPr lang="en-US" altLang="en-US" i="1" smtClean="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 i="1" smtClean="0"/>
              <a:t>				  ______ primo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 i="1" smtClean="0"/>
              <a:t>				  ______ gorras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altLang="en-US" i="1" smtClean="0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altLang="en-US" i="1" smtClean="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 i="1" smtClean="0"/>
              <a:t>				  ______ amigo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 i="1" smtClean="0"/>
              <a:t>				  ______ camisas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altLang="en-US" i="1" smtClean="0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altLang="en-US" i="1" smtClean="0"/>
          </a:p>
        </p:txBody>
      </p:sp>
      <p:pic>
        <p:nvPicPr>
          <p:cNvPr id="9219" name="Picture 4" descr="i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1295400"/>
            <a:ext cx="167640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0" name="Picture 5" descr="you-singula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3657600"/>
            <a:ext cx="1905000" cy="1385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51" name="Text Box 7"/>
          <p:cNvSpPr txBox="1">
            <a:spLocks noChangeArrowheads="1"/>
          </p:cNvSpPr>
          <p:nvPr/>
        </p:nvSpPr>
        <p:spPr bwMode="auto">
          <a:xfrm>
            <a:off x="3784600" y="1477963"/>
            <a:ext cx="6350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en-US" sz="3200" b="1">
                <a:solidFill>
                  <a:srgbClr val="0000FF"/>
                </a:solidFill>
              </a:rPr>
              <a:t>Mi</a:t>
            </a:r>
          </a:p>
        </p:txBody>
      </p:sp>
      <p:sp>
        <p:nvSpPr>
          <p:cNvPr id="6152" name="Text Box 8"/>
          <p:cNvSpPr txBox="1">
            <a:spLocks noChangeArrowheads="1"/>
          </p:cNvSpPr>
          <p:nvPr/>
        </p:nvSpPr>
        <p:spPr bwMode="auto">
          <a:xfrm>
            <a:off x="3657600" y="2057400"/>
            <a:ext cx="86042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en-US" sz="3200" b="1">
                <a:solidFill>
                  <a:srgbClr val="0000FF"/>
                </a:solidFill>
              </a:rPr>
              <a:t>Mis</a:t>
            </a:r>
          </a:p>
        </p:txBody>
      </p:sp>
      <p:sp>
        <p:nvSpPr>
          <p:cNvPr id="6153" name="Text Box 9"/>
          <p:cNvSpPr txBox="1">
            <a:spLocks noChangeArrowheads="1"/>
          </p:cNvSpPr>
          <p:nvPr/>
        </p:nvSpPr>
        <p:spPr bwMode="auto">
          <a:xfrm>
            <a:off x="3733800" y="3611563"/>
            <a:ext cx="67945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en-US" sz="3200" b="1">
                <a:solidFill>
                  <a:srgbClr val="0000FF"/>
                </a:solidFill>
              </a:rPr>
              <a:t>Tu</a:t>
            </a:r>
          </a:p>
        </p:txBody>
      </p:sp>
      <p:sp>
        <p:nvSpPr>
          <p:cNvPr id="6154" name="Text Box 10"/>
          <p:cNvSpPr txBox="1">
            <a:spLocks noChangeArrowheads="1"/>
          </p:cNvSpPr>
          <p:nvPr/>
        </p:nvSpPr>
        <p:spPr bwMode="auto">
          <a:xfrm>
            <a:off x="3667125" y="4191000"/>
            <a:ext cx="90487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en-US" sz="3200" b="1">
                <a:solidFill>
                  <a:srgbClr val="0000FF"/>
                </a:solidFill>
              </a:rPr>
              <a:t>Tus</a:t>
            </a:r>
          </a:p>
        </p:txBody>
      </p:sp>
    </p:spTree>
    <p:extLst>
      <p:ext uri="{BB962C8B-B14F-4D97-AF65-F5344CB8AC3E}">
        <p14:creationId xmlns:p14="http://schemas.microsoft.com/office/powerpoint/2010/main" val="1049290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152400" y="228600"/>
            <a:ext cx="8839200" cy="1981200"/>
          </a:xfrm>
          <a:noFill/>
        </p:spPr>
        <p:txBody>
          <a:bodyPr>
            <a:noAutofit/>
          </a:bodyPr>
          <a:lstStyle/>
          <a:p>
            <a:pPr marL="609600" indent="-609600" eaLnBrk="1" hangingPunct="1">
              <a:buFontTx/>
              <a:buAutoNum type="arabicPeriod" startAt="2"/>
            </a:pPr>
            <a:r>
              <a:rPr lang="en-US" altLang="en-US" sz="3600" dirty="0" smtClean="0"/>
              <a:t>The </a:t>
            </a:r>
            <a:r>
              <a:rPr lang="en-US" altLang="en-US" sz="3600" dirty="0" smtClean="0">
                <a:solidFill>
                  <a:srgbClr val="0000FF"/>
                </a:solidFill>
              </a:rPr>
              <a:t>possessive adjective</a:t>
            </a:r>
            <a:r>
              <a:rPr lang="en-US" altLang="en-US" sz="3600" dirty="0" smtClean="0"/>
              <a:t> </a:t>
            </a:r>
            <a:r>
              <a:rPr lang="en-US" altLang="en-US" sz="3600" b="1" dirty="0" smtClean="0">
                <a:solidFill>
                  <a:srgbClr val="0000FF"/>
                </a:solidFill>
              </a:rPr>
              <a:t>MI</a:t>
            </a:r>
            <a:r>
              <a:rPr lang="en-US" altLang="en-US" sz="3600" dirty="0" smtClean="0"/>
              <a:t>, </a:t>
            </a:r>
            <a:r>
              <a:rPr lang="en-US" altLang="en-US" sz="3600" b="1" dirty="0" smtClean="0">
                <a:solidFill>
                  <a:srgbClr val="0000FF"/>
                </a:solidFill>
              </a:rPr>
              <a:t>TU</a:t>
            </a:r>
            <a:r>
              <a:rPr lang="en-US" altLang="en-US" sz="3600" dirty="0" smtClean="0"/>
              <a:t> and </a:t>
            </a:r>
            <a:r>
              <a:rPr lang="en-US" altLang="en-US" sz="3600" b="1" dirty="0" smtClean="0">
                <a:solidFill>
                  <a:srgbClr val="0000FF"/>
                </a:solidFill>
              </a:rPr>
              <a:t>SU </a:t>
            </a:r>
            <a:r>
              <a:rPr lang="en-US" altLang="en-US" sz="3600" dirty="0" smtClean="0"/>
              <a:t>have only two forms– Singular and Plural. The adjective </a:t>
            </a:r>
            <a:r>
              <a:rPr lang="en-US" altLang="en-US" sz="3600" b="1" dirty="0" smtClean="0">
                <a:solidFill>
                  <a:srgbClr val="0000FF"/>
                </a:solidFill>
              </a:rPr>
              <a:t>SU</a:t>
            </a:r>
            <a:r>
              <a:rPr lang="en-US" altLang="en-US" sz="3600" dirty="0" smtClean="0"/>
              <a:t> can refer to many different people.</a:t>
            </a:r>
          </a:p>
          <a:p>
            <a:pPr marL="609600" indent="-609600" eaLnBrk="1" hangingPunct="1">
              <a:buFontTx/>
              <a:buAutoNum type="arabicPeriod" startAt="2"/>
            </a:pPr>
            <a:endParaRPr lang="en-US" altLang="en-US" sz="3600" dirty="0" smtClean="0"/>
          </a:p>
          <a:p>
            <a:pPr marL="609600" indent="-609600" eaLnBrk="1" hangingPunct="1">
              <a:buFontTx/>
              <a:buAutoNum type="arabicPeriod" startAt="2"/>
            </a:pPr>
            <a:endParaRPr lang="en-US" altLang="en-US" sz="3600" dirty="0" smtClean="0"/>
          </a:p>
          <a:p>
            <a:pPr marL="609600" indent="-609600" eaLnBrk="1" hangingPunct="1">
              <a:buFontTx/>
              <a:buAutoNum type="arabicPeriod" startAt="2"/>
            </a:pPr>
            <a:endParaRPr lang="en-US" altLang="en-US" sz="3600" dirty="0" smtClean="0"/>
          </a:p>
          <a:p>
            <a:pPr marL="609600" indent="-609600" eaLnBrk="1" hangingPunct="1">
              <a:buFontTx/>
              <a:buNone/>
            </a:pPr>
            <a:r>
              <a:rPr lang="en-US" altLang="en-US" sz="3600" dirty="0" smtClean="0"/>
              <a:t>		   ______ </a:t>
            </a:r>
            <a:r>
              <a:rPr lang="en-US" altLang="en-US" sz="3600" dirty="0" err="1" smtClean="0"/>
              <a:t>libro</a:t>
            </a:r>
            <a:r>
              <a:rPr lang="en-US" altLang="en-US" sz="3600" dirty="0" smtClean="0"/>
              <a:t>	               _____ </a:t>
            </a:r>
            <a:r>
              <a:rPr lang="en-US" altLang="en-US" sz="3600" dirty="0" err="1" smtClean="0"/>
              <a:t>clase</a:t>
            </a:r>
            <a:endParaRPr lang="en-US" altLang="en-US" sz="3600" dirty="0" smtClean="0"/>
          </a:p>
          <a:p>
            <a:pPr marL="609600" indent="-609600" eaLnBrk="1" hangingPunct="1">
              <a:buFontTx/>
              <a:buNone/>
            </a:pPr>
            <a:r>
              <a:rPr lang="en-US" altLang="en-US" sz="3600" dirty="0" smtClean="0"/>
              <a:t>           ______ </a:t>
            </a:r>
            <a:r>
              <a:rPr lang="en-US" altLang="en-US" sz="3600" dirty="0" err="1" smtClean="0"/>
              <a:t>zapatos</a:t>
            </a:r>
            <a:r>
              <a:rPr lang="en-US" altLang="en-US" sz="3600" dirty="0" smtClean="0"/>
              <a:t>	       _____ casas</a:t>
            </a:r>
            <a:endParaRPr lang="en-US" altLang="en-US" sz="3600" noProof="1" smtClean="0"/>
          </a:p>
        </p:txBody>
      </p:sp>
      <p:pic>
        <p:nvPicPr>
          <p:cNvPr id="10243" name="Picture 6" descr="h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2586037"/>
            <a:ext cx="2514600" cy="1833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4" name="Picture 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2493962"/>
            <a:ext cx="2438400" cy="1773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176" name="Text Box 8"/>
          <p:cNvSpPr txBox="1">
            <a:spLocks noChangeArrowheads="1"/>
          </p:cNvSpPr>
          <p:nvPr/>
        </p:nvSpPr>
        <p:spPr bwMode="auto">
          <a:xfrm>
            <a:off x="1752600" y="4284735"/>
            <a:ext cx="703263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en-US" sz="3200" b="1" dirty="0">
                <a:solidFill>
                  <a:srgbClr val="0000FF"/>
                </a:solidFill>
              </a:rPr>
              <a:t>Su</a:t>
            </a:r>
          </a:p>
        </p:txBody>
      </p:sp>
      <p:sp>
        <p:nvSpPr>
          <p:cNvPr id="7177" name="Text Box 9"/>
          <p:cNvSpPr txBox="1">
            <a:spLocks noChangeArrowheads="1"/>
          </p:cNvSpPr>
          <p:nvPr/>
        </p:nvSpPr>
        <p:spPr bwMode="auto">
          <a:xfrm>
            <a:off x="1639887" y="4953000"/>
            <a:ext cx="928687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en-US" sz="3200" b="1" dirty="0" err="1">
                <a:solidFill>
                  <a:srgbClr val="0000FF"/>
                </a:solidFill>
              </a:rPr>
              <a:t>Sus</a:t>
            </a:r>
            <a:endParaRPr lang="en-US" altLang="en-US" sz="3200" b="1" dirty="0">
              <a:solidFill>
                <a:srgbClr val="0000FF"/>
              </a:solidFill>
            </a:endParaRPr>
          </a:p>
        </p:txBody>
      </p:sp>
      <p:sp>
        <p:nvSpPr>
          <p:cNvPr id="7178" name="Text Box 10"/>
          <p:cNvSpPr txBox="1">
            <a:spLocks noChangeArrowheads="1"/>
          </p:cNvSpPr>
          <p:nvPr/>
        </p:nvSpPr>
        <p:spPr bwMode="auto">
          <a:xfrm>
            <a:off x="5763491" y="4408199"/>
            <a:ext cx="703263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en-US" sz="3200" b="1" dirty="0">
                <a:solidFill>
                  <a:srgbClr val="0000FF"/>
                </a:solidFill>
              </a:rPr>
              <a:t>Su</a:t>
            </a:r>
          </a:p>
        </p:txBody>
      </p:sp>
      <p:sp>
        <p:nvSpPr>
          <p:cNvPr id="7179" name="Text Box 11"/>
          <p:cNvSpPr txBox="1">
            <a:spLocks noChangeArrowheads="1"/>
          </p:cNvSpPr>
          <p:nvPr/>
        </p:nvSpPr>
        <p:spPr bwMode="auto">
          <a:xfrm>
            <a:off x="5673004" y="4953000"/>
            <a:ext cx="928687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en-US" sz="3200" b="1" dirty="0" err="1">
                <a:solidFill>
                  <a:srgbClr val="0000FF"/>
                </a:solidFill>
              </a:rPr>
              <a:t>Sus</a:t>
            </a:r>
            <a:endParaRPr lang="en-US" altLang="en-US" sz="32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9165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 err="1" smtClean="0">
                <a:solidFill>
                  <a:srgbClr val="FF0000"/>
                </a:solidFill>
              </a:rPr>
              <a:t>Tarea</a:t>
            </a:r>
            <a:r>
              <a:rPr lang="en-US" altLang="en-US" dirty="0" smtClean="0">
                <a:solidFill>
                  <a:srgbClr val="FF0000"/>
                </a:solidFill>
              </a:rPr>
              <a:t> # 14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dirty="0" err="1" smtClean="0"/>
              <a:t>Completa</a:t>
            </a:r>
            <a:r>
              <a:rPr lang="en-US" altLang="en-US" dirty="0" smtClean="0"/>
              <a:t> la </a:t>
            </a:r>
            <a:r>
              <a:rPr lang="en-US" altLang="en-US" dirty="0" err="1" smtClean="0"/>
              <a:t>hoja</a:t>
            </a:r>
            <a:r>
              <a:rPr lang="en-US" altLang="en-US" dirty="0" smtClean="0"/>
              <a:t> LOS ADJETIVOS POSESIVOS</a:t>
            </a:r>
          </a:p>
        </p:txBody>
      </p:sp>
    </p:spTree>
    <p:extLst>
      <p:ext uri="{BB962C8B-B14F-4D97-AF65-F5344CB8AC3E}">
        <p14:creationId xmlns:p14="http://schemas.microsoft.com/office/powerpoint/2010/main" val="4225857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5016</TotalTime>
  <Words>265</Words>
  <Application>Microsoft Office PowerPoint</Application>
  <PresentationFormat>On-screen Show (4:3)</PresentationFormat>
  <Paragraphs>121</Paragraphs>
  <Slides>9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Me llamo __________ Clase 701 La fecha es el 16 de octubre del 2017</vt:lpstr>
      <vt:lpstr>La cocina…</vt:lpstr>
      <vt:lpstr>El comedor…</vt:lpstr>
      <vt:lpstr>El Techo</vt:lpstr>
      <vt:lpstr>PowerPoint Presentation</vt:lpstr>
      <vt:lpstr>Los adjetivos posesivos (possesive adjectives)</vt:lpstr>
      <vt:lpstr>PowerPoint Presentation</vt:lpstr>
      <vt:lpstr>PowerPoint Presentation</vt:lpstr>
      <vt:lpstr>Tarea # 14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 Clase 702 La fecha es el 9 de octubre del 2014</dc:title>
  <dc:creator>Helen Zumaeta</dc:creator>
  <cp:lastModifiedBy>Helen Zumaeta</cp:lastModifiedBy>
  <cp:revision>19</cp:revision>
  <cp:lastPrinted>2014-10-09T18:23:27Z</cp:lastPrinted>
  <dcterms:created xsi:type="dcterms:W3CDTF">2014-10-09T16:48:06Z</dcterms:created>
  <dcterms:modified xsi:type="dcterms:W3CDTF">2017-10-16T15:28:22Z</dcterms:modified>
</cp:coreProperties>
</file>